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4"/>
  </p:notesMasterIdLst>
  <p:sldIdLst>
    <p:sldId id="289" r:id="rId2"/>
    <p:sldId id="260" r:id="rId3"/>
    <p:sldId id="263" r:id="rId4"/>
    <p:sldId id="262" r:id="rId5"/>
    <p:sldId id="259" r:id="rId6"/>
    <p:sldId id="258" r:id="rId7"/>
    <p:sldId id="277" r:id="rId8"/>
    <p:sldId id="267" r:id="rId9"/>
    <p:sldId id="264" r:id="rId10"/>
    <p:sldId id="270" r:id="rId11"/>
    <p:sldId id="275" r:id="rId12"/>
    <p:sldId id="272" r:id="rId13"/>
    <p:sldId id="273" r:id="rId14"/>
    <p:sldId id="279" r:id="rId15"/>
    <p:sldId id="285" r:id="rId16"/>
    <p:sldId id="286" r:id="rId17"/>
    <p:sldId id="276" r:id="rId18"/>
    <p:sldId id="274" r:id="rId19"/>
    <p:sldId id="288" r:id="rId20"/>
    <p:sldId id="280" r:id="rId21"/>
    <p:sldId id="290" r:id="rId22"/>
    <p:sldId id="282" r:id="rId23"/>
    <p:sldId id="291" r:id="rId24"/>
    <p:sldId id="281" r:id="rId25"/>
    <p:sldId id="292" r:id="rId26"/>
    <p:sldId id="283" r:id="rId27"/>
    <p:sldId id="293" r:id="rId28"/>
    <p:sldId id="294" r:id="rId29"/>
    <p:sldId id="295" r:id="rId30"/>
    <p:sldId id="296" r:id="rId31"/>
    <p:sldId id="257" r:id="rId32"/>
    <p:sldId id="29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559"/>
    <a:srgbClr val="2B4634"/>
    <a:srgbClr val="B08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D0AE0-A1A7-4F8C-99E2-59B17630B178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85538-CB86-42B4-89C8-124208752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85538-CB86-42B4-89C8-1242087523A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85538-CB86-42B4-89C8-1242087523A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85538-CB86-42B4-89C8-1242087523A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85538-CB86-42B4-89C8-1242087523AA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85538-CB86-42B4-89C8-1242087523AA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85538-CB86-42B4-89C8-1242087523AA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85538-CB86-42B4-89C8-1242087523AA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85538-CB86-42B4-89C8-1242087523AA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85538-CB86-42B4-89C8-1242087523AA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A0B6-1DC1-4032-A5B4-0DE96C644D31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6946-EF98-4944-8D1A-A983F6684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A0B6-1DC1-4032-A5B4-0DE96C644D31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6946-EF98-4944-8D1A-A983F6684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A0B6-1DC1-4032-A5B4-0DE96C644D31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6946-EF98-4944-8D1A-A983F6684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A0B6-1DC1-4032-A5B4-0DE96C644D31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6946-EF98-4944-8D1A-A983F6684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A0B6-1DC1-4032-A5B4-0DE96C644D31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6946-EF98-4944-8D1A-A983F6684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A0B6-1DC1-4032-A5B4-0DE96C644D31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6946-EF98-4944-8D1A-A983F6684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A0B6-1DC1-4032-A5B4-0DE96C644D31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6946-EF98-4944-8D1A-A983F6684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A0B6-1DC1-4032-A5B4-0DE96C644D31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6946-EF98-4944-8D1A-A983F6684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A0B6-1DC1-4032-A5B4-0DE96C644D31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6946-EF98-4944-8D1A-A983F6684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A0B6-1DC1-4032-A5B4-0DE96C644D31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6946-EF98-4944-8D1A-A983F6684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A0B6-1DC1-4032-A5B4-0DE96C644D31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6946-EF98-4944-8D1A-A983F6684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1A0B6-1DC1-4032-A5B4-0DE96C644D31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16946-EF98-4944-8D1A-A983F6684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izhova\Desktop\sorbiotik_fo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Chizhova\Desktop\2019\Фирменный стиль ЭЛЕМЕНТЫ\AL—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6165304"/>
            <a:ext cx="2153134" cy="509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izhova\Desktop\biocino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Chizhova\Desktop\002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0"/>
            <a:ext cx="576064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23728" y="332656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ХИТОЗАН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980728"/>
            <a:ext cx="43204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Отлично связывает </a:t>
            </a:r>
          </a:p>
          <a:p>
            <a:pPr>
              <a:lnSpc>
                <a:spcPts val="18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отрицательно заряженные молекулы жирных кислот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 пищеварительном тракте, подавляет их всасывание и способствует снижению количества липидов в крови</a:t>
            </a:r>
          </a:p>
          <a:p>
            <a:pPr>
              <a:lnSpc>
                <a:spcPts val="18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липополисахариды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клеточных мембран грамотрицательных патогенных бактерий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(сильнейшие бактериальные токсины) </a:t>
            </a:r>
          </a:p>
          <a:p>
            <a:pPr>
              <a:lnSpc>
                <a:spcPts val="18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хелатообразующие способности хитозана  позволяют ему прочно связывать, удерживать  и выводить из организма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ионы различных металлов, в том числе радиоактивных изотопов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ts val="18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хитозан обладает некоторыми свойствами пищевых волокон: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стимулирует перистальтику кишечника, оказывает благоприятное действие на состояние слизистых оболочек. </a:t>
            </a:r>
          </a:p>
        </p:txBody>
      </p:sp>
      <p:sp>
        <p:nvSpPr>
          <p:cNvPr id="7" name="Блок-схема: ссылка на другую страницу 6"/>
          <p:cNvSpPr/>
          <p:nvPr/>
        </p:nvSpPr>
        <p:spPr>
          <a:xfrm>
            <a:off x="6552000" y="1542541"/>
            <a:ext cx="1944216" cy="1944216"/>
          </a:xfrm>
          <a:prstGeom prst="flowChartOffpageConnector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b="1" dirty="0" smtClean="0">
              <a:solidFill>
                <a:schemeClr val="bg1"/>
              </a:solidFill>
            </a:endParaRPr>
          </a:p>
          <a:p>
            <a:pPr algn="ctr"/>
            <a:endParaRPr lang="en-US" sz="13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ПРИРОДНЫЙ ПОЛИСАХАРИД, ПРОИЗВОДНОЕ</a:t>
            </a:r>
            <a:r>
              <a:rPr lang="en-US" sz="1300" b="1" dirty="0" smtClean="0">
                <a:solidFill>
                  <a:schemeClr val="bg1"/>
                </a:solidFill>
              </a:rPr>
              <a:t/>
            </a:r>
            <a:br>
              <a:rPr lang="en-US" sz="1300" b="1" dirty="0" smtClean="0">
                <a:solidFill>
                  <a:schemeClr val="bg1"/>
                </a:solidFill>
              </a:rPr>
            </a:br>
            <a:r>
              <a:rPr lang="ru-RU" sz="1300" b="1" dirty="0" smtClean="0">
                <a:solidFill>
                  <a:schemeClr val="bg1"/>
                </a:solidFill>
              </a:rPr>
              <a:t>ХИТИНА</a:t>
            </a:r>
          </a:p>
        </p:txBody>
      </p:sp>
      <p:sp>
        <p:nvSpPr>
          <p:cNvPr id="8" name="Блок-схема: ссылка на другую страницу 7"/>
          <p:cNvSpPr/>
          <p:nvPr/>
        </p:nvSpPr>
        <p:spPr>
          <a:xfrm>
            <a:off x="6552000" y="3617843"/>
            <a:ext cx="1944216" cy="2160240"/>
          </a:xfrm>
          <a:prstGeom prst="flowChartOffpageConnector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/>
          </a:p>
          <a:p>
            <a:pPr algn="ctr"/>
            <a:r>
              <a:rPr lang="ru-RU" sz="1200" b="1" dirty="0" smtClean="0"/>
              <a:t>СВОЙСТВА ХИТОЗАНА ОПРЕДЕЛЯЕТ ЕГО МОЛЕКУЛЯРНАЯ СТРУКТУРА (ИЗБЫТОЧНЫЙ ПОЛОЖИТЕЛЬНЫЙ ЗАРЯД, ХЕЛАТООБРАЗУЮЩИЕ СПОСОБНОСТИ)</a:t>
            </a:r>
          </a:p>
        </p:txBody>
      </p:sp>
      <p:pic>
        <p:nvPicPr>
          <p:cNvPr id="2050" name="Picture 2" descr="Картинки по запросу &quot;хитозан ракушки&quot;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98" r="12883"/>
          <a:stretch/>
        </p:blipFill>
        <p:spPr bwMode="auto">
          <a:xfrm>
            <a:off x="6876256" y="730111"/>
            <a:ext cx="1323946" cy="12587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izhova\Desktop\biocino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Chizhova\Desktop\002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0"/>
            <a:ext cx="576064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7704" y="332656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«ЭНДОФУЛЬВИН»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(комплекс гуминовых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и фульвовых кислот)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1496973"/>
            <a:ext cx="45365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ГУМИНОВЫЕ КИСЛОТЫ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способны связывать и выводить широкий спектр соединений (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радионуклиды, пестициды, соли тяжелых металлов, нитраты, фосфаты, бактериальные эндотоксины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стимулируют саморазрушение патогенных микробов путем образования ионных связей с фрагментами белковых структур</a:t>
            </a:r>
          </a:p>
          <a:p>
            <a:pPr>
              <a:buFont typeface="Arial" pitchFamily="34" charset="0"/>
              <a:buChar char="•"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обволакивающая способность помогает подавлять активность вирусов и препятствовать их проникновению в клетки;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уменьшать проницаемость слизистой, нейтрализуя воздействие  на нее токсинов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и микробов, способствовать снижению воспалений, восстанавливать перистальтику</a:t>
            </a:r>
          </a:p>
        </p:txBody>
      </p:sp>
      <p:sp>
        <p:nvSpPr>
          <p:cNvPr id="6" name="Блок-схема: ссылка на другую страницу 5"/>
          <p:cNvSpPr/>
          <p:nvPr/>
        </p:nvSpPr>
        <p:spPr>
          <a:xfrm>
            <a:off x="6444208" y="1484784"/>
            <a:ext cx="2016224" cy="2016224"/>
          </a:xfrm>
          <a:prstGeom prst="flowChartOffpageConnector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bg1"/>
              </a:solidFill>
            </a:endParaRPr>
          </a:p>
          <a:p>
            <a:pPr algn="ctr"/>
            <a:endParaRPr lang="ru-RU" sz="1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СЛОЖНАЯ СМЕСЬ ВЫСОКОМОЛЕКУЛЯРНЫХ ОРГАНИЧЕСКИХ СОЕДИНЕНИЙ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С ВЫСОКИМ СВЯЗЫВАЮЩИМ ПОТЕНЦИАЛОМ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8" name="Блок-схема: ссылка на другую страницу 7"/>
          <p:cNvSpPr/>
          <p:nvPr/>
        </p:nvSpPr>
        <p:spPr>
          <a:xfrm>
            <a:off x="6444208" y="3689648"/>
            <a:ext cx="2016224" cy="2331640"/>
          </a:xfrm>
          <a:prstGeom prst="flowChartOffpageConnector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СОДЕРЖИТ </a:t>
            </a:r>
            <a:r>
              <a:rPr lang="en-US" sz="1200" b="1" dirty="0" smtClean="0">
                <a:solidFill>
                  <a:schemeClr val="bg1"/>
                </a:solidFill>
              </a:rPr>
              <a:t>&gt;</a:t>
            </a:r>
            <a:r>
              <a:rPr lang="ru-RU" sz="1200" b="1" dirty="0" smtClean="0">
                <a:solidFill>
                  <a:schemeClr val="bg1"/>
                </a:solidFill>
              </a:rPr>
              <a:t> 70 КОМПОНЕНТОВ: ПОЛИСАХАРИДЫ, 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АМИНОКИСЛОТЫ,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МИНЕРАЛЫ, СТЕРИНЫ, ПОЛИФЕНОЛЫ, </a:t>
            </a:r>
            <a:br>
              <a:rPr lang="ru-RU" sz="1200" b="1" dirty="0" smtClean="0">
                <a:solidFill>
                  <a:schemeClr val="bg1"/>
                </a:solidFill>
              </a:rPr>
            </a:br>
            <a:r>
              <a:rPr lang="ru-RU" sz="1200" b="1" dirty="0" smtClean="0">
                <a:solidFill>
                  <a:schemeClr val="bg1"/>
                </a:solidFill>
              </a:rPr>
              <a:t>ФЛАВОНЫ, КАТЕХИНЫ, ДУБИЛЬНЫЕ ВЕЩЕСТВА, ТОКОФЕРОЛЫ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</a:rPr>
              <a:t/>
            </a:r>
            <a:br>
              <a:rPr lang="ru-RU" sz="1200" b="1" dirty="0" smtClean="0">
                <a:solidFill>
                  <a:schemeClr val="bg1"/>
                </a:solidFill>
              </a:rPr>
            </a:br>
            <a:r>
              <a:rPr lang="ru-RU" sz="1200" b="1" dirty="0" smtClean="0">
                <a:solidFill>
                  <a:schemeClr val="bg1"/>
                </a:solidFill>
              </a:rPr>
              <a:t>И ДР.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Картинки по запросу &quot;гуминовые кислоты&quot;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12" y="476672"/>
            <a:ext cx="1459933" cy="1193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izhova\Desktop\biocino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Chizhova\Desktop\002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0"/>
            <a:ext cx="576064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79712" y="1628800"/>
            <a:ext cx="439248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ФУЛЬВОВЫЕ КИСЛОТЫ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содержат широкий спектр биоактивных веществ в форме мельчайших ионов, что позволяет им легко усваиваться</a:t>
            </a: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УРАВНОВЕШИВАЮТ ЖИЗНЬ КЛЕТКИ</a:t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НА МОЛЕКУЛЯРНОМ УРОВНЕ: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регулируют ее энергетический потенциал и активность, способствуют насыщению тканей кислородом, проявляют антиоксидантные свойства</a:t>
            </a: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улучшают транспортировку питательных веществ, повышают качество клеточного питания и обмена, активность ферментов, стимулируют регенерацию тканей</a:t>
            </a: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ссылка на другую страницу 7"/>
          <p:cNvSpPr/>
          <p:nvPr/>
        </p:nvSpPr>
        <p:spPr>
          <a:xfrm>
            <a:off x="6444208" y="3501008"/>
            <a:ext cx="2016224" cy="1728192"/>
          </a:xfrm>
          <a:prstGeom prst="flowChartOffpageConnector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bg1"/>
              </a:solidFill>
            </a:endParaRPr>
          </a:p>
          <a:p>
            <a:pPr algn="ctr"/>
            <a:endParaRPr lang="ru-RU" sz="1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ПОДДЕРЖИВАЮТ МЕТАБОЛИЧЕСКИЙ БАЛАНС И ФУНКЦИОНИРОВАНИЕ КЛЕТКИ.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АДАПТОГЕННЫЙ</a:t>
            </a:r>
            <a:br>
              <a:rPr lang="ru-RU" sz="1200" b="1" dirty="0" smtClean="0">
                <a:solidFill>
                  <a:schemeClr val="bg1"/>
                </a:solidFill>
              </a:rPr>
            </a:br>
            <a:r>
              <a:rPr lang="ru-RU" sz="1200" b="1" dirty="0" smtClean="0">
                <a:solidFill>
                  <a:schemeClr val="bg1"/>
                </a:solidFill>
              </a:rPr>
              <a:t> ФАКТОР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0" name="Блок-схема: ссылка на другую страницу 9"/>
          <p:cNvSpPr/>
          <p:nvPr/>
        </p:nvSpPr>
        <p:spPr>
          <a:xfrm>
            <a:off x="6444208" y="1484784"/>
            <a:ext cx="2016224" cy="1728192"/>
          </a:xfrm>
          <a:prstGeom prst="flowChartOffpageConnector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bg1"/>
              </a:solidFill>
            </a:endParaRPr>
          </a:p>
          <a:p>
            <a:pPr algn="ctr"/>
            <a:endParaRPr lang="ru-RU" sz="1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НАИБОЛЕЕ АКТИВНАЯ ЧАСТЬ ГУМИНОВЫХ КИСЛОТ, 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ЭЛЕКТРОЛИТ ОРГАНИЧЕСКОЙ </a:t>
            </a:r>
            <a:br>
              <a:rPr lang="ru-RU" sz="1200" b="1" dirty="0" smtClean="0">
                <a:solidFill>
                  <a:schemeClr val="bg1"/>
                </a:solidFill>
              </a:rPr>
            </a:br>
            <a:r>
              <a:rPr lang="ru-RU" sz="1200" b="1" dirty="0" smtClean="0">
                <a:solidFill>
                  <a:schemeClr val="bg1"/>
                </a:solidFill>
              </a:rPr>
              <a:t>ПРИРОДЫ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704" y="332656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«ЭНДОФУЛЬВИН»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(комплекс гуминовых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и фульвовых кислот)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izhova\Desktop\biocino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" name="Овал 26"/>
          <p:cNvSpPr/>
          <p:nvPr/>
        </p:nvSpPr>
        <p:spPr>
          <a:xfrm>
            <a:off x="2987824" y="2060848"/>
            <a:ext cx="3180184" cy="3180184"/>
          </a:xfrm>
          <a:prstGeom prst="ellipse">
            <a:avLst/>
          </a:prstGeom>
          <a:noFill/>
          <a:ln w="57150" cmpd="thickThin">
            <a:solidFill>
              <a:srgbClr val="FEC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с одним вырезанным углом 16"/>
          <p:cNvSpPr/>
          <p:nvPr/>
        </p:nvSpPr>
        <p:spPr>
          <a:xfrm flipV="1">
            <a:off x="827584" y="1844824"/>
            <a:ext cx="2761456" cy="1584176"/>
          </a:xfrm>
          <a:prstGeom prst="snip1Rect">
            <a:avLst/>
          </a:prstGeom>
          <a:solidFill>
            <a:srgbClr val="FEC5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с одним вырезанным углом 23"/>
          <p:cNvSpPr/>
          <p:nvPr/>
        </p:nvSpPr>
        <p:spPr>
          <a:xfrm>
            <a:off x="827584" y="4149080"/>
            <a:ext cx="2761456" cy="1584176"/>
          </a:xfrm>
          <a:prstGeom prst="snip1Rect">
            <a:avLst/>
          </a:prstGeom>
          <a:solidFill>
            <a:srgbClr val="FEC5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с одним вырезанным углом 24"/>
          <p:cNvSpPr/>
          <p:nvPr/>
        </p:nvSpPr>
        <p:spPr>
          <a:xfrm flipH="1" flipV="1">
            <a:off x="5724128" y="1844824"/>
            <a:ext cx="2761456" cy="1584176"/>
          </a:xfrm>
          <a:prstGeom prst="snip1Rect">
            <a:avLst/>
          </a:prstGeom>
          <a:solidFill>
            <a:srgbClr val="FEC5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с одним вырезанным углом 25"/>
          <p:cNvSpPr/>
          <p:nvPr/>
        </p:nvSpPr>
        <p:spPr>
          <a:xfrm flipH="1">
            <a:off x="5724128" y="4149080"/>
            <a:ext cx="2761456" cy="1584176"/>
          </a:xfrm>
          <a:prstGeom prst="snip1Rect">
            <a:avLst/>
          </a:prstGeom>
          <a:solidFill>
            <a:srgbClr val="FEC5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3" descr="\\filer\Artlife\дизайнеры\Продукция_3D\BAD redesign\BAD redesign steklo\Sorbiotik\Sorbiotik mini\Sorbiotik trans (Copy).png"/>
          <p:cNvPicPr>
            <a:picLocks noChangeAspect="1" noChangeArrowheads="1"/>
          </p:cNvPicPr>
          <p:nvPr/>
        </p:nvPicPr>
        <p:blipFill>
          <a:blip r:embed="rId3" cstate="print"/>
          <a:srcRect b="48224"/>
          <a:stretch>
            <a:fillRect/>
          </a:stretch>
        </p:blipFill>
        <p:spPr bwMode="auto">
          <a:xfrm>
            <a:off x="3540460" y="1628800"/>
            <a:ext cx="2255676" cy="4095907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5796136" y="4293096"/>
            <a:ext cx="259228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Arial" pitchFamily="34" charset="0"/>
                <a:cs typeface="Arial" pitchFamily="34" charset="0"/>
              </a:rPr>
              <a:t>ФУЛЬВОВЫЕ КИСЛОТЫ</a:t>
            </a:r>
          </a:p>
          <a:p>
            <a:pPr algn="ctr"/>
            <a:r>
              <a:rPr lang="ru-RU" sz="1300" dirty="0" smtClean="0">
                <a:latin typeface="Arial" pitchFamily="34" charset="0"/>
                <a:cs typeface="Arial" pitchFamily="34" charset="0"/>
              </a:rPr>
              <a:t>Усиливают усвоение питательных веществ </a:t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>и кислорода клеткой, стимулируют восстановление эпителиальной ткани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12550" y="1988840"/>
            <a:ext cx="264788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Arial" pitchFamily="34" charset="0"/>
                <a:cs typeface="Arial" pitchFamily="34" charset="0"/>
              </a:rPr>
              <a:t>ХИТОЗАН </a:t>
            </a:r>
          </a:p>
          <a:p>
            <a:pPr algn="ctr"/>
            <a:r>
              <a:rPr lang="ru-RU" sz="1300" dirty="0" smtClean="0">
                <a:latin typeface="Arial" pitchFamily="34" charset="0"/>
                <a:cs typeface="Arial" pitchFamily="34" charset="0"/>
              </a:rPr>
              <a:t>«Ловушка» для липидов, бактериальных эндотоксинов, </a:t>
            </a:r>
          </a:p>
          <a:p>
            <a:pPr algn="ctr"/>
            <a:r>
              <a:rPr lang="ru-RU" sz="1300" dirty="0" smtClean="0">
                <a:latin typeface="Arial" pitchFamily="34" charset="0"/>
                <a:cs typeface="Arial" pitchFamily="34" charset="0"/>
              </a:rPr>
              <a:t>ионов тяжелых металлов, </a:t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>в т.ч. радиоактивных изотопов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71600" y="1948190"/>
            <a:ext cx="244827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ДИОКСИД КРЕМНИЯ</a:t>
            </a:r>
          </a:p>
          <a:p>
            <a:pPr algn="ctr"/>
            <a:r>
              <a:rPr lang="ru-RU" sz="1300" dirty="0" smtClean="0">
                <a:latin typeface="Arial" pitchFamily="34" charset="0"/>
                <a:cs typeface="Arial" pitchFamily="34" charset="0"/>
              </a:rPr>
              <a:t>Универсальный сорбент</a:t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>с огромной емкостью,</a:t>
            </a:r>
          </a:p>
          <a:p>
            <a:pPr algn="ctr"/>
            <a:r>
              <a:rPr lang="ru-RU" sz="1300" dirty="0" smtClean="0">
                <a:latin typeface="Arial" pitchFamily="34" charset="0"/>
                <a:cs typeface="Arial" pitchFamily="34" charset="0"/>
              </a:rPr>
              <a:t>Выводит широкий спектр токсинов органической и неорганической природы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99592" y="4365104"/>
            <a:ext cx="259228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ГУМИНОВЫЕ КИСЛОТЫ</a:t>
            </a:r>
          </a:p>
          <a:p>
            <a:pPr algn="ctr"/>
            <a:r>
              <a:rPr lang="ru-RU" sz="1300" dirty="0" smtClean="0">
                <a:latin typeface="Arial" pitchFamily="34" charset="0"/>
                <a:cs typeface="Arial" pitchFamily="34" charset="0"/>
              </a:rPr>
              <a:t>Выводят широкий спектр токсинов, блокируют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>активность вирусов и патогенных микробов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836712"/>
            <a:ext cx="7154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 Black" pitchFamily="34" charset="0"/>
                <a:cs typeface="Arial" pitchFamily="34" charset="0"/>
              </a:rPr>
              <a:t>ДЕТОКСИКАЦИЯ</a:t>
            </a:r>
            <a:endParaRPr lang="ru-RU" sz="2800" b="1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8" name="Picture 1" descr="C:\Users\Chizhova\Desktop\2019\Фирменный стиль ЭЛЕМЕНТЫ\Asset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260648"/>
            <a:ext cx="648072" cy="64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izhova\Desktop\biocino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51112" y="2060848"/>
            <a:ext cx="7992888" cy="2592288"/>
          </a:xfrm>
          <a:prstGeom prst="rect">
            <a:avLst/>
          </a:prstGeom>
          <a:gradFill>
            <a:gsLst>
              <a:gs pos="0">
                <a:srgbClr val="2B4634"/>
              </a:gs>
              <a:gs pos="72000">
                <a:srgbClr val="2B4634">
                  <a:alpha val="93000"/>
                </a:srgb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очистка_токсинов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2603769"/>
            <a:ext cx="1257279" cy="12572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684584" y="2354104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rgbClr val="FEC559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РЕГУЛЯТОРЫ КИШЕЧНОГО БИОЦЕНОЗА</a:t>
            </a:r>
            <a:endParaRPr lang="ru-RU" sz="4000" dirty="0">
              <a:solidFill>
                <a:srgbClr val="FEC559"/>
              </a:solidFill>
              <a:latin typeface="Arial Black" pitchFamily="34" charset="0"/>
            </a:endParaRPr>
          </a:p>
        </p:txBody>
      </p:sp>
      <p:pic>
        <p:nvPicPr>
          <p:cNvPr id="5" name="Picture 1" descr="C:\Users\Chizhova\Desktop\2019\Фирменный стиль ЭЛЕМЕНТЫ\Asset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260648"/>
            <a:ext cx="648072" cy="64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izhova\Desktop\biocino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C:\Users\Chizhova\Desktop\002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0"/>
            <a:ext cx="576064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35696" y="692696"/>
            <a:ext cx="4104456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 smtClean="0"/>
              <a:t>В НОРМЕ В КИШЕЧНИКЕ ПРЕОБЛАДАЕТ МОЛОЧНОКИСЛАЯ МИКРОФЛОРА (БИФИДОБАКТЕРИИ И ЛАКТОБАКТЕРИИ), </a:t>
            </a:r>
            <a:r>
              <a:rPr lang="ru-RU" sz="1600" dirty="0" smtClean="0"/>
              <a:t>обитают анаэробные стрептококки, кишечная палочка, энтерококки и другие микроорганизмы. </a:t>
            </a:r>
          </a:p>
          <a:p>
            <a:pPr>
              <a:lnSpc>
                <a:spcPts val="1800"/>
              </a:lnSpc>
            </a:pPr>
            <a:r>
              <a:rPr lang="ru-RU" sz="1600" dirty="0" smtClean="0"/>
              <a:t>Вырабатывая молочную и уксусную кислоту, бифидофлора препятствует размножению патогенных микроорганизмов, которые </a:t>
            </a:r>
            <a:br>
              <a:rPr lang="ru-RU" sz="1600" dirty="0" smtClean="0"/>
            </a:br>
            <a:r>
              <a:rPr lang="ru-RU" sz="1600" dirty="0" smtClean="0"/>
              <a:t>не могут существовать в кислой среде. </a:t>
            </a:r>
          </a:p>
          <a:p>
            <a:pPr>
              <a:lnSpc>
                <a:spcPts val="1800"/>
              </a:lnSpc>
            </a:pPr>
            <a:endParaRPr lang="ru-RU" sz="1600" dirty="0" smtClean="0"/>
          </a:p>
          <a:p>
            <a:pPr>
              <a:lnSpc>
                <a:spcPts val="1800"/>
              </a:lnSpc>
            </a:pPr>
            <a:r>
              <a:rPr lang="ru-RU" sz="1600" b="1" dirty="0" smtClean="0"/>
              <a:t>ЧАСТИЧНАЯ ИЛИ ПОЛНАЯ ЭЛИМИНАЦИЯ МОЛОЧНОКИСЛОЙ ФЛОРЫ ПРИВОДИТ </a:t>
            </a:r>
            <a:br>
              <a:rPr lang="ru-RU" sz="1600" b="1" dirty="0" smtClean="0"/>
            </a:br>
            <a:r>
              <a:rPr lang="ru-RU" sz="1600" b="1" dirty="0" smtClean="0"/>
              <a:t>К УВЕЛИЧЕНИЮ В КИШЕЧНИКЕ КОЛИЧЕСТВА БОЛЕЗНЕТВОРНЫХ МИКРООРГАНИЗМОВ, ОБИЛЬНОМУ РАЗВИТИЮ ГНИЛОСТНОЙ ИЛИ БРОДИЛЬНОЙ ФЛОРЫ, ГРИБОВ – ПРЕИМУЩЕСТВЕННО ТИПА CANDIDA. </a:t>
            </a:r>
          </a:p>
        </p:txBody>
      </p:sp>
      <p:sp>
        <p:nvSpPr>
          <p:cNvPr id="6" name="Блок-схема: ссылка на другую страницу 5"/>
          <p:cNvSpPr/>
          <p:nvPr/>
        </p:nvSpPr>
        <p:spPr>
          <a:xfrm>
            <a:off x="6228184" y="692696"/>
            <a:ext cx="2448272" cy="3240360"/>
          </a:xfrm>
          <a:prstGeom prst="flowChartOffpageConnector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bg1"/>
              </a:solidFill>
            </a:endParaRPr>
          </a:p>
          <a:p>
            <a:pPr algn="ctr"/>
            <a:endParaRPr lang="ru-RU" sz="1200" b="1" dirty="0" smtClean="0">
              <a:solidFill>
                <a:schemeClr val="bg1"/>
              </a:solidFill>
            </a:endParaRPr>
          </a:p>
          <a:p>
            <a:pPr algn="ctr"/>
            <a:endParaRPr lang="ru-RU" sz="15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500" b="1" dirty="0" smtClean="0">
                <a:solidFill>
                  <a:schemeClr val="bg1"/>
                </a:solidFill>
              </a:rPr>
              <a:t>Биоценоз – </a:t>
            </a:r>
            <a:br>
              <a:rPr lang="ru-RU" sz="1500" b="1" dirty="0" smtClean="0">
                <a:solidFill>
                  <a:schemeClr val="bg1"/>
                </a:solidFill>
              </a:rPr>
            </a:br>
            <a:r>
              <a:rPr lang="ru-RU" sz="1500" b="1" dirty="0" smtClean="0">
                <a:solidFill>
                  <a:schemeClr val="bg1"/>
                </a:solidFill>
              </a:rPr>
              <a:t>это совокупность организмов, существующих</a:t>
            </a:r>
            <a:br>
              <a:rPr lang="ru-RU" sz="1500" b="1" dirty="0" smtClean="0">
                <a:solidFill>
                  <a:schemeClr val="bg1"/>
                </a:solidFill>
              </a:rPr>
            </a:br>
            <a:r>
              <a:rPr lang="ru-RU" sz="1500" b="1" dirty="0" smtClean="0">
                <a:solidFill>
                  <a:schemeClr val="bg1"/>
                </a:solidFill>
              </a:rPr>
              <a:t>в границах определенного пространства (биотопа), связанных  цепью питания</a:t>
            </a:r>
            <a:br>
              <a:rPr lang="ru-RU" sz="1500" b="1" dirty="0" smtClean="0">
                <a:solidFill>
                  <a:schemeClr val="bg1"/>
                </a:solidFill>
              </a:rPr>
            </a:br>
            <a:r>
              <a:rPr lang="ru-RU" sz="1500" b="1" dirty="0" smtClean="0">
                <a:solidFill>
                  <a:schemeClr val="bg1"/>
                </a:solidFill>
              </a:rPr>
              <a:t>и факторами </a:t>
            </a:r>
            <a:br>
              <a:rPr lang="ru-RU" sz="1500" b="1" dirty="0" smtClean="0">
                <a:solidFill>
                  <a:schemeClr val="bg1"/>
                </a:solidFill>
              </a:rPr>
            </a:br>
            <a:r>
              <a:rPr lang="ru-RU" sz="1500" b="1" dirty="0" smtClean="0">
                <a:solidFill>
                  <a:schemeClr val="bg1"/>
                </a:solidFill>
              </a:rPr>
              <a:t>микроэкологии.  Стабильность биоценоза определяется регуляцией численности</a:t>
            </a:r>
            <a:br>
              <a:rPr lang="ru-RU" sz="1500" b="1" dirty="0" smtClean="0">
                <a:solidFill>
                  <a:schemeClr val="bg1"/>
                </a:solidFill>
              </a:rPr>
            </a:br>
            <a:r>
              <a:rPr lang="ru-RU" sz="1500" b="1" dirty="0" smtClean="0">
                <a:solidFill>
                  <a:schemeClr val="bg1"/>
                </a:solidFill>
              </a:rPr>
              <a:t> видов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7" name="Блок-схема: ссылка на другую страницу 6"/>
          <p:cNvSpPr/>
          <p:nvPr/>
        </p:nvSpPr>
        <p:spPr>
          <a:xfrm>
            <a:off x="6228184" y="4365104"/>
            <a:ext cx="2448272" cy="1512168"/>
          </a:xfrm>
          <a:prstGeom prst="flowChartOffpageConnector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МИКРОБИОЦЕНОЗ КИШЕЧНИКА ЯВЛЯЕТСЯ ВАЖНЕЙШИМ ФАКТОРОМ ЗДОРОВЬЯ ЧЕЛОВЕКА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izhova\Desktop\biocino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C:\Users\Chizhova\Desktop\002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0"/>
            <a:ext cx="576064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764704"/>
            <a:ext cx="424847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ПАТОГЕННАЯ ФЛОРА НЕ СПОСОБНА ВЫПОЛНЯТЬ ФИЗИОЛОГИЧЕСКИЕ ФУНКЦИИ, ПРИСУЩИЕ НОРМАЛЬНОЙ МИКРОФЛОРЕ. </a:t>
            </a:r>
          </a:p>
          <a:p>
            <a:pPr>
              <a:lnSpc>
                <a:spcPts val="1800"/>
              </a:lnSpc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При дисбиозе </a:t>
            </a:r>
          </a:p>
          <a:p>
            <a:pPr>
              <a:lnSpc>
                <a:spcPts val="1800"/>
              </a:lnSpc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нарушаются процессы пищеварения, всасывания и всех видов обмена, снижается усвоение железа и кальция, нарушается синтез витаминов </a:t>
            </a:r>
          </a:p>
          <a:p>
            <a:pPr>
              <a:lnSpc>
                <a:spcPts val="1800"/>
              </a:lnSpc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страдает перистальтика кишечника и функция естественного очищения организма от токсинов</a:t>
            </a:r>
          </a:p>
          <a:p>
            <a:pPr>
              <a:lnSpc>
                <a:spcPts val="1800"/>
              </a:lnSpc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происходит угнетение иммунных сил организма. </a:t>
            </a:r>
          </a:p>
          <a:p>
            <a:pPr>
              <a:lnSpc>
                <a:spcPts val="1800"/>
              </a:lnSpc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КОМПОНЕНТЫ «СОРБИОТИКА»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СПОСОБНЫ ВЛИЯТЬ НА МИКРОЭКОЛОГИЮ КИШЕЧНИКА, ВОССТАНАВЛИВАЯ ЕСТЕСТВЕННЫЙ БАЛАНС МИКРООРГАНИЗМОВ , ФУНКЦИОНАЛЬНОСТЬ ЖКТ  И АКТИВНОСТЬ ИММУНИТЕТА.</a:t>
            </a:r>
          </a:p>
        </p:txBody>
      </p:sp>
      <p:sp>
        <p:nvSpPr>
          <p:cNvPr id="5" name="Блок-схема: ссылка на другую страницу 4"/>
          <p:cNvSpPr/>
          <p:nvPr/>
        </p:nvSpPr>
        <p:spPr>
          <a:xfrm>
            <a:off x="6300192" y="908720"/>
            <a:ext cx="2304256" cy="2232248"/>
          </a:xfrm>
          <a:prstGeom prst="flowChartOffpageConnector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Дисбиоз кишечника –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 это нарушение количественного соотношения различных микроорганизмов, снижение их видового разнообразия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" name="Блок-схема: ссылка на другую страницу 5"/>
          <p:cNvSpPr/>
          <p:nvPr/>
        </p:nvSpPr>
        <p:spPr>
          <a:xfrm>
            <a:off x="6300192" y="3284984"/>
            <a:ext cx="2304256" cy="2016224"/>
          </a:xfrm>
          <a:prstGeom prst="flowChartOffpageConnector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ДИСБИОЗ ЯВЛЯЕТСЯ ФАКТОРОМ РАЗВИТИЯ РАЗНЫХ ЗАБОЛЕВАНИЙ И РЕЦИДИВОВ УЖЕ ИМЕЮЩИХСЯ (ХРОНИЧЕСКИХ)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izhova\Desktop\biocino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504" y="2060848"/>
            <a:ext cx="9036496" cy="2592288"/>
          </a:xfrm>
          <a:prstGeom prst="rect">
            <a:avLst/>
          </a:prstGeom>
          <a:gradFill>
            <a:gsLst>
              <a:gs pos="0">
                <a:srgbClr val="2B4634"/>
              </a:gs>
              <a:gs pos="72000">
                <a:srgbClr val="2B4634">
                  <a:alpha val="93000"/>
                </a:srgb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очистка_токсинов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2772753"/>
            <a:ext cx="1257279" cy="12572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540568" y="2589872"/>
            <a:ext cx="76328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rgbClr val="FEC559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АНТИБАКТЕРИАЛЬНЫЙ </a:t>
            </a:r>
          </a:p>
          <a:p>
            <a:pPr algn="r"/>
            <a:r>
              <a:rPr lang="ru-RU" sz="3200" b="1" dirty="0" smtClean="0">
                <a:solidFill>
                  <a:srgbClr val="FEC559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И ПРОТИВОГРИБКОВЫЙ </a:t>
            </a:r>
            <a:r>
              <a:rPr lang="ru-RU" sz="3600" b="1" dirty="0" smtClean="0">
                <a:solidFill>
                  <a:srgbClr val="FEC559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ФАКТОР</a:t>
            </a:r>
            <a:endParaRPr lang="ru-RU" sz="3600" dirty="0">
              <a:solidFill>
                <a:srgbClr val="FEC559"/>
              </a:solidFill>
              <a:latin typeface="Arial Black" pitchFamily="34" charset="0"/>
            </a:endParaRPr>
          </a:p>
        </p:txBody>
      </p:sp>
      <p:pic>
        <p:nvPicPr>
          <p:cNvPr id="5" name="Picture 1" descr="C:\Users\Chizhova\Desktop\2019\Фирменный стиль ЭЛЕМЕНТЫ\Asset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260648"/>
            <a:ext cx="648072" cy="64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izhova\Desktop\biocino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Chizhova\Desktop\002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0"/>
            <a:ext cx="576064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79712" y="480154"/>
            <a:ext cx="57606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Arial Black" pitchFamily="34" charset="0"/>
                <a:cs typeface="Arial" pitchFamily="34" charset="0"/>
              </a:rPr>
              <a:t>ПОСТБИОТИЧЕСКИЙ МЕТАФИЛЬТРАТ «СУБТИЗИМ»</a:t>
            </a:r>
          </a:p>
        </p:txBody>
      </p:sp>
      <p:sp>
        <p:nvSpPr>
          <p:cNvPr id="6" name="Блок-схема: ссылка на другую страницу 5"/>
          <p:cNvSpPr/>
          <p:nvPr/>
        </p:nvSpPr>
        <p:spPr>
          <a:xfrm>
            <a:off x="6300192" y="1484784"/>
            <a:ext cx="2304256" cy="2016224"/>
          </a:xfrm>
          <a:prstGeom prst="flowChartOffpageConnector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Метаболиты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 бактериальных штаммов </a:t>
            </a:r>
            <a:r>
              <a:rPr lang="en-US" sz="1400" b="1" i="1" dirty="0" smtClean="0">
                <a:solidFill>
                  <a:schemeClr val="bg1"/>
                </a:solidFill>
              </a:rPr>
              <a:t>Bacillus sibtilis</a:t>
            </a:r>
            <a:r>
              <a:rPr lang="ru-RU" sz="1400" b="1" dirty="0" smtClean="0">
                <a:solidFill>
                  <a:schemeClr val="bg1"/>
                </a:solidFill>
              </a:rPr>
              <a:t>, иммобилизированные 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 на цеолите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79712" y="1829486"/>
            <a:ext cx="403244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ts val="18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Содержит комплекс биологически активных веществ, которые в процессе жизнедеятельности выделяют бактерии </a:t>
            </a:r>
            <a:r>
              <a:rPr lang="en-US" sz="1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Bacillus subtilus</a:t>
            </a:r>
            <a:r>
              <a:rPr lang="ru-RU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</a:p>
          <a:p>
            <a:pPr lvl="0" fontAlgn="base">
              <a:lnSpc>
                <a:spcPts val="18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метаболиты с антибактериальной активностью (бактериоцины, лизоцим), угнетающие патогенные и условно-патогенные микроорганизмы, разрушающие  бета-глюканы клеточной стенки </a:t>
            </a:r>
            <a:r>
              <a:rPr lang="en-US" sz="1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Candida Albicans</a:t>
            </a:r>
            <a:endParaRPr lang="ru-RU" sz="1600" i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8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метаболиты с ферментативной активностью, способствующие полноценному пищеварению</a:t>
            </a:r>
          </a:p>
          <a:p>
            <a:pPr marL="0" marR="0" lvl="0" indent="0" algn="l" defTabSz="914400" rtl="0" eaLnBrk="1" fontAlgn="base" latinLnBrk="0" hangingPunct="1">
              <a:lnSpc>
                <a:spcPts val="18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факторы, стимулирующие синтез интерферонов и защитные силы организма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ссылка на другую страницу 7"/>
          <p:cNvSpPr/>
          <p:nvPr/>
        </p:nvSpPr>
        <p:spPr>
          <a:xfrm>
            <a:off x="6300192" y="3717032"/>
            <a:ext cx="2304256" cy="2016224"/>
          </a:xfrm>
          <a:prstGeom prst="flowChartOffpageConnector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Метаболиты разрушают клетки бактерий и грибов, цеолит связывает продукты разрушения и выводит из организма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izhova\Desktop\biocino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504" y="2060848"/>
            <a:ext cx="9036496" cy="2592288"/>
          </a:xfrm>
          <a:prstGeom prst="rect">
            <a:avLst/>
          </a:prstGeom>
          <a:gradFill>
            <a:gsLst>
              <a:gs pos="0">
                <a:srgbClr val="2B4634"/>
              </a:gs>
              <a:gs pos="72000">
                <a:srgbClr val="2B4634">
                  <a:alpha val="93000"/>
                </a:srgb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очистка_токсинов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2006" y="2772753"/>
            <a:ext cx="1253890" cy="12572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2708920"/>
            <a:ext cx="6480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rgbClr val="FEC559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РЕГУЛЯТОР </a:t>
            </a:r>
          </a:p>
          <a:p>
            <a:pPr algn="r"/>
            <a:r>
              <a:rPr lang="ru-RU" sz="4000" b="1" dirty="0" smtClean="0">
                <a:solidFill>
                  <a:srgbClr val="FEC559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КИСЛОТНОСТИ</a:t>
            </a:r>
            <a:endParaRPr lang="ru-RU" sz="4000" dirty="0">
              <a:solidFill>
                <a:srgbClr val="FEC559"/>
              </a:solidFill>
              <a:latin typeface="Arial Black" pitchFamily="34" charset="0"/>
            </a:endParaRPr>
          </a:p>
        </p:txBody>
      </p:sp>
      <p:pic>
        <p:nvPicPr>
          <p:cNvPr id="5" name="Picture 1" descr="C:\Users\Chizhova\Desktop\2019\Фирменный стиль ЭЛЕМЕНТЫ\Asset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260648"/>
            <a:ext cx="648072" cy="64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izhova\Desktop\biocino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51112" y="4437112"/>
            <a:ext cx="7992888" cy="1656184"/>
          </a:xfrm>
          <a:prstGeom prst="rect">
            <a:avLst/>
          </a:prstGeom>
          <a:gradFill>
            <a:gsLst>
              <a:gs pos="0">
                <a:srgbClr val="FEC559"/>
              </a:gs>
              <a:gs pos="72000">
                <a:srgbClr val="FEC559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1062022"/>
            <a:ext cx="698477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2B4634"/>
                </a:solidFill>
                <a:latin typeface="Arial" pitchFamily="34" charset="0"/>
                <a:cs typeface="Arial" pitchFamily="34" charset="0"/>
              </a:rPr>
              <a:t>НАШ ОРГАНИЗМ ЕЖЕДНЕВНО ПОДВЕРГАЕТСЯ АТАКЕ ЯДОВИТЫХ ВЕЩЕСТВ – ТОКСИНОВ</a:t>
            </a:r>
          </a:p>
          <a:p>
            <a:pPr algn="ctr"/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ЭКЗОТОКСИНЫ 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поступают в организм извне – с пищей или из окружающей среды через дыхательные пути, кожный покров, слизистые оболочки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ЭНДОТОКСИНЫ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образуются в организме в результате нарушений процессов метаболизма, распада тканей при травмах, ожогах, воспалениях,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при инфекционных и хронических заболеваниях, дисфункциях органов и систем, проблемах с пищеварением</a:t>
            </a:r>
          </a:p>
          <a:p>
            <a:endParaRPr lang="ru-RU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4509120"/>
            <a:ext cx="69127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НАКОПЛЕННЫЕ В РАЗЛИЧНЫХ ОРГАНАХ И СРЕДАХ, ТОКСИНЫ ОТРАВЛЯЮТ ОРГАНИЗМ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вызывают ощущение усталости, раздражительность, головные боли, аллергические реакции, нарушают работу органов, снижают сопротивляемость инфекциям</a:t>
            </a:r>
          </a:p>
        </p:txBody>
      </p:sp>
      <p:pic>
        <p:nvPicPr>
          <p:cNvPr id="5" name="Picture 1" descr="C:\Users\Chizhova\Desktop\2019\Фирменный стиль ЭЛЕМЕНТЫ\Asset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260648"/>
            <a:ext cx="648072" cy="64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izhova\Desktop\biocino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Chizhova\Desktop\002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0"/>
            <a:ext cx="576064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7704" y="488285"/>
            <a:ext cx="57606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Arial Black" pitchFamily="34" charset="0"/>
              </a:rPr>
              <a:t>МОЛОЧНАЯ КИСЛОТА</a:t>
            </a:r>
          </a:p>
        </p:txBody>
      </p:sp>
      <p:sp>
        <p:nvSpPr>
          <p:cNvPr id="9" name="Блок-схема: ссылка на другую страницу 8"/>
          <p:cNvSpPr/>
          <p:nvPr/>
        </p:nvSpPr>
        <p:spPr>
          <a:xfrm>
            <a:off x="6228184" y="1268760"/>
            <a:ext cx="2448272" cy="3024336"/>
          </a:xfrm>
          <a:prstGeom prst="flowChartOffpageConnector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/>
              <a:t>Молочная кислота регулирует кислотность кишечной среды и создаёт оптимальные условия </a:t>
            </a:r>
            <a:br>
              <a:rPr lang="ru-RU" sz="1400" b="1" dirty="0" smtClean="0"/>
            </a:br>
            <a:r>
              <a:rPr lang="ru-RU" sz="1400" b="1" dirty="0" smtClean="0"/>
              <a:t>для жизнедеятельности бифидофлоры, угнетая </a:t>
            </a:r>
            <a:br>
              <a:rPr lang="ru-RU" sz="1400" b="1" dirty="0" smtClean="0"/>
            </a:br>
            <a:r>
              <a:rPr lang="ru-RU" sz="1400" b="1" dirty="0" smtClean="0"/>
              <a:t>при этом рост патогенных и условно-патогенных микробов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907704" y="909542"/>
            <a:ext cx="4176464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Молочную кислоту продуцируют многие анаэробные бактерии кишечника, 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частности, представители родов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Bifidobacterium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Lactobacillus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Молочная кислота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регулирует pH кишечника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используется микроорганизмами 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для синтеза других метаболитов, поддерживающих микроэкологию 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функциональность кишечной среды: например, пропионовокислыми бактериями для синтеза пропионовых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уксусных кислот.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МОЛОЧНАЯ КИСЛОТА СДВИГАЕТ КИСЛОТНОСТЬ  СРЕДЫ 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 ФИЗИОЛОГИЧНЫМ ДЛЯ КИШЕЧНИКА ЗНАЧЕНИЯМ, УГНЕТАЯ БОЛЕЗНЕТВОРНЫХ МИКРОБОВ И УСКОРЯЯ РОСТ ПРОБИОТИЧЕСКИХ.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izhova\Desktop\biocino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504" y="2060848"/>
            <a:ext cx="9036496" cy="2592288"/>
          </a:xfrm>
          <a:prstGeom prst="rect">
            <a:avLst/>
          </a:prstGeom>
          <a:gradFill>
            <a:gsLst>
              <a:gs pos="0">
                <a:srgbClr val="2B4634"/>
              </a:gs>
              <a:gs pos="72000">
                <a:srgbClr val="2B4634">
                  <a:alpha val="93000"/>
                </a:srgb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очистка_токсинов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2772753"/>
            <a:ext cx="1257279" cy="12572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468560" y="2446437"/>
            <a:ext cx="763284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800" b="1" dirty="0" smtClean="0">
                <a:solidFill>
                  <a:srgbClr val="FEC559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ПРЕБИОТИКИ</a:t>
            </a:r>
            <a:br>
              <a:rPr lang="ru-RU" sz="3800" b="1" dirty="0" smtClean="0">
                <a:solidFill>
                  <a:srgbClr val="FEC559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3800" b="1" dirty="0" smtClean="0">
                <a:solidFill>
                  <a:srgbClr val="FEC559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И ФАКТОРЫ РОСТА  БИФИДОФЛОРЫ</a:t>
            </a:r>
            <a:endParaRPr lang="ru-RU" sz="3800" dirty="0">
              <a:solidFill>
                <a:srgbClr val="FEC559"/>
              </a:solidFill>
              <a:latin typeface="Arial Black" pitchFamily="34" charset="0"/>
            </a:endParaRPr>
          </a:p>
        </p:txBody>
      </p:sp>
      <p:pic>
        <p:nvPicPr>
          <p:cNvPr id="5" name="Picture 1" descr="C:\Users\Chizhova\Desktop\2019\Фирменный стиль ЭЛЕМЕНТЫ\Asset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260648"/>
            <a:ext cx="648072" cy="64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izhova\Desktop\biocino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Chizhova\Desktop\002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0"/>
            <a:ext cx="576064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7704" y="529516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ПИЩЕВЫЕ  ВОЛОКНА</a:t>
            </a:r>
          </a:p>
        </p:txBody>
      </p:sp>
      <p:sp>
        <p:nvSpPr>
          <p:cNvPr id="6" name="Блок-схема: ссылка на другую страницу 5"/>
          <p:cNvSpPr/>
          <p:nvPr/>
        </p:nvSpPr>
        <p:spPr>
          <a:xfrm>
            <a:off x="6372200" y="1268760"/>
            <a:ext cx="2160240" cy="2520280"/>
          </a:xfrm>
          <a:prstGeom prst="flowChartOffpageConnector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/>
          </a:p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/>
              <a:t>Пребиотические компоненты и факторы роста бактерий стимулируют размножение и сохраняют видовое разнообразие пробиотических бактерий</a:t>
            </a:r>
            <a:br>
              <a:rPr lang="ru-RU" sz="1400" b="1" dirty="0" smtClean="0"/>
            </a:br>
            <a:r>
              <a:rPr lang="ru-RU" sz="1400" b="1" dirty="0" smtClean="0"/>
              <a:t> кишечника</a:t>
            </a:r>
            <a:endParaRPr lang="ru-RU" sz="1400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79712" y="1080507"/>
            <a:ext cx="4392488" cy="458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 основной пищевой субстрат</a:t>
            </a:r>
            <a:br>
              <a:rPr lang="ru-RU" sz="1700" dirty="0" smtClean="0">
                <a:latin typeface="Arial" pitchFamily="34" charset="0"/>
                <a:cs typeface="Arial" pitchFamily="34" charset="0"/>
              </a:rPr>
            </a:br>
            <a:r>
              <a:rPr lang="ru-RU" sz="1700" dirty="0" smtClean="0">
                <a:latin typeface="Arial" pitchFamily="34" charset="0"/>
                <a:cs typeface="Arial" pitchFamily="34" charset="0"/>
              </a:rPr>
              <a:t>для пробиотической микрофлоры кишечника, обеспечивает ее активное размножение</a:t>
            </a:r>
          </a:p>
          <a:p>
            <a:pPr>
              <a:lnSpc>
                <a:spcPts val="2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 регулируют перистальтику кишечника</a:t>
            </a:r>
          </a:p>
          <a:p>
            <a:pPr>
              <a:lnSpc>
                <a:spcPts val="2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 способствуют выведению токсичных веществ из организма, повышают способность эпителия к всасыванию полезных веществ</a:t>
            </a:r>
          </a:p>
          <a:p>
            <a:pPr>
              <a:lnSpc>
                <a:spcPts val="2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  стимулируют образование короткоцепочечных жирных кислот – важнейших факторов здоровья кишечника</a:t>
            </a:r>
          </a:p>
          <a:p>
            <a:pPr>
              <a:lnSpc>
                <a:spcPts val="2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 снижают уровень глюкозы и концентрацию липидов в крови</a:t>
            </a:r>
          </a:p>
          <a:p>
            <a:pPr>
              <a:lnSpc>
                <a:spcPts val="2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 улучшают усвоение кальция и магния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Блок-схема: ссылка на другую страницу 6"/>
          <p:cNvSpPr/>
          <p:nvPr/>
        </p:nvSpPr>
        <p:spPr>
          <a:xfrm>
            <a:off x="6372200" y="3933056"/>
            <a:ext cx="2160240" cy="1296144"/>
          </a:xfrm>
          <a:prstGeom prst="flowChartOffpageConnector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Пищевые волокна –питательная среда </a:t>
            </a:r>
            <a:br>
              <a:rPr lang="ru-RU" sz="1400" b="1" dirty="0" smtClean="0"/>
            </a:br>
            <a:r>
              <a:rPr lang="ru-RU" sz="1400" b="1" dirty="0" smtClean="0"/>
              <a:t>для полезной микрофлоры</a:t>
            </a:r>
            <a:endParaRPr lang="ru-RU" sz="14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izhova\Desktop\biocino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Chizhova\Desktop\002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0"/>
            <a:ext cx="5760640" cy="6858000"/>
          </a:xfrm>
          <a:prstGeom prst="rect">
            <a:avLst/>
          </a:prstGeom>
          <a:noFill/>
        </p:spPr>
      </p:pic>
      <p:sp>
        <p:nvSpPr>
          <p:cNvPr id="6" name="Блок-схема: ссылка на другую страницу 5"/>
          <p:cNvSpPr/>
          <p:nvPr/>
        </p:nvSpPr>
        <p:spPr>
          <a:xfrm>
            <a:off x="6372200" y="1124744"/>
            <a:ext cx="2160240" cy="2448272"/>
          </a:xfrm>
          <a:prstGeom prst="flowChartOffpageConnector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/>
              <a:t> «</a:t>
            </a:r>
            <a:r>
              <a:rPr lang="ru-RU" sz="1400" b="1" dirty="0"/>
              <a:t>Ф</a:t>
            </a:r>
            <a:r>
              <a:rPr lang="ru-RU" sz="1400" b="1" dirty="0" smtClean="0"/>
              <a:t>лорация» – комбинация короткоцепочечных фруктоолигосахаридов </a:t>
            </a:r>
            <a:br>
              <a:rPr lang="ru-RU" sz="1400" b="1" dirty="0" smtClean="0"/>
            </a:br>
            <a:r>
              <a:rPr lang="ru-RU" sz="1400" b="1" dirty="0" smtClean="0"/>
              <a:t>из свеклы и корня цикория</a:t>
            </a:r>
            <a:br>
              <a:rPr lang="ru-RU" sz="1400" b="1" dirty="0" smtClean="0"/>
            </a:br>
            <a:r>
              <a:rPr lang="ru-RU" sz="1400" b="1" dirty="0" smtClean="0"/>
              <a:t> и длинных полисахаридных цепей камеди </a:t>
            </a:r>
            <a:br>
              <a:rPr lang="ru-RU" sz="1400" b="1" dirty="0" smtClean="0"/>
            </a:br>
            <a:r>
              <a:rPr lang="ru-RU" sz="1400" b="1" dirty="0" smtClean="0"/>
              <a:t>акации </a:t>
            </a:r>
            <a:endParaRPr lang="ru-RU" sz="1400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79712" y="1124744"/>
            <a:ext cx="4176464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ПИЩЕВОЕ ВОЛОКНО «ФЛОРАЦИЯ»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Короткоцепочечные полисахариды питают микрофлору в верхних отделах тонкого кишечника, а длинные полисахаридные цепи – в нижних отделах тонкого и в толстом кишечнике, что обеспечивает эффективный рост популяции на протяжении всего кишечного тракта. Пищевое волокно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не теряет своих свойств при прохождении через желудок в условиях повышенной кислотности.</a:t>
            </a: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ЛАКТУЛОЗА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Питаясь лактулозой, бифидофлора преобразует ее в органические кислоты, которые проявляют осмотический эффект, важный для перистальтики кишечника.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ссылка на другую страницу 7"/>
          <p:cNvSpPr/>
          <p:nvPr/>
        </p:nvSpPr>
        <p:spPr>
          <a:xfrm>
            <a:off x="6372200" y="3861048"/>
            <a:ext cx="2160240" cy="1512168"/>
          </a:xfrm>
          <a:prstGeom prst="flowChartOffpageConnector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/>
              <a:t>Лактулоза – дисахарид,</a:t>
            </a:r>
          </a:p>
          <a:p>
            <a:pPr algn="ctr"/>
            <a:r>
              <a:rPr lang="ru-RU" sz="1400" b="1" dirty="0" smtClean="0"/>
              <a:t>структурный изомер молочного сахара </a:t>
            </a:r>
            <a:br>
              <a:rPr lang="ru-RU" sz="1400" b="1" dirty="0" smtClean="0"/>
            </a:br>
            <a:r>
              <a:rPr lang="ru-RU" sz="1400" b="1" dirty="0" smtClean="0"/>
              <a:t>(лактозы)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7704" y="45750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ПИЩЕВЫЕ  ВОЛОКНА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izhova\Desktop\biocino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Chizhova\Desktop\002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0"/>
            <a:ext cx="568863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476672"/>
            <a:ext cx="57606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Arial Black" pitchFamily="34" charset="0"/>
                <a:cs typeface="Arial" pitchFamily="34" charset="0"/>
              </a:rPr>
              <a:t>БИФИДОГЕННЫЕ ФАКТОРЫ</a:t>
            </a:r>
          </a:p>
        </p:txBody>
      </p:sp>
      <p:sp>
        <p:nvSpPr>
          <p:cNvPr id="6" name="Блок-схема: ссылка на другую страницу 5"/>
          <p:cNvSpPr/>
          <p:nvPr/>
        </p:nvSpPr>
        <p:spPr>
          <a:xfrm>
            <a:off x="6264000" y="1124744"/>
            <a:ext cx="2232248" cy="2448272"/>
          </a:xfrm>
          <a:prstGeom prst="flowChartOffpageConnector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Бифидогенные 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факторы – это «витамины»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 для полезной микрофлоры, они улучшают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ее жизнедеятельность, стимулируют рост 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и размножение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07704" y="1052736"/>
            <a:ext cx="4320480" cy="505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ts val="17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КРОМЕ СТИМУЛЯЦИИ РОСТА МИКРОФЛОРЫ:</a:t>
            </a:r>
          </a:p>
          <a:p>
            <a:pPr lvl="0" fontAlgn="base">
              <a:lnSpc>
                <a:spcPts val="17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ЦИСТЕИН (аминокислота)</a:t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снижает проявления воспалительных процессов, улучшает функциональное состояние слизистых, связывает тяжелые металлы</a:t>
            </a:r>
          </a:p>
          <a:p>
            <a:pPr lvl="0" fontAlgn="base">
              <a:lnSpc>
                <a:spcPts val="17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ПАРААМИНОБЕНЗОЙНАЯ КИСЛОТА (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10)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усиливает резистентность организма к различным токсинам и инфекциям</a:t>
            </a:r>
          </a:p>
          <a:p>
            <a:pPr lvl="0" fontAlgn="base">
              <a:lnSpc>
                <a:spcPts val="17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ВИТАМИН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обеспечивает образование соляной кислоты в составе желудочного сока, всасывание углеводов в кишечнике, выработку антител</a:t>
            </a:r>
          </a:p>
          <a:p>
            <a:pPr lvl="0" fontAlgn="base">
              <a:lnSpc>
                <a:spcPts val="17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ВИТАМИН В3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стимулирует  выработку желудочного сока и ферментов</a:t>
            </a:r>
          </a:p>
          <a:p>
            <a:pPr lvl="0" fontAlgn="base">
              <a:lnSpc>
                <a:spcPts val="17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ВИТАМИН В5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участвует в синтезе и окислении жирных кислот, восстанавливает барьерные свойства слизистых оболочек, участвует в синтезе антител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izhova\Desktop\biocino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504" y="2060848"/>
            <a:ext cx="9036496" cy="2592288"/>
          </a:xfrm>
          <a:prstGeom prst="rect">
            <a:avLst/>
          </a:prstGeom>
          <a:gradFill>
            <a:gsLst>
              <a:gs pos="0">
                <a:srgbClr val="2B4634"/>
              </a:gs>
              <a:gs pos="72000">
                <a:srgbClr val="2B4634">
                  <a:alpha val="93000"/>
                </a:srgb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очистка_токсинов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2772753"/>
            <a:ext cx="1257279" cy="12572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468560" y="2420888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rgbClr val="FEC559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МЕТАФИЛЬТРАТЫ  БАКТЕРИЙ И</a:t>
            </a:r>
            <a:br>
              <a:rPr lang="ru-RU" sz="4000" b="1" dirty="0" smtClean="0">
                <a:solidFill>
                  <a:srgbClr val="FEC559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EC559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ЛЕЧЕБНЫХ ГРИБОВ</a:t>
            </a:r>
            <a:endParaRPr lang="ru-RU" sz="4000" dirty="0">
              <a:solidFill>
                <a:srgbClr val="FEC559"/>
              </a:solidFill>
              <a:latin typeface="Arial Black" pitchFamily="34" charset="0"/>
            </a:endParaRPr>
          </a:p>
        </p:txBody>
      </p:sp>
      <p:pic>
        <p:nvPicPr>
          <p:cNvPr id="5" name="Picture 1" descr="C:\Users\Chizhova\Desktop\2019\Фирменный стиль ЭЛЕМЕНТЫ\Asset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260648"/>
            <a:ext cx="648072" cy="64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izhova\Desktop\biocino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Chizhova\Desktop\002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0"/>
            <a:ext cx="5760640" cy="6858000"/>
          </a:xfrm>
          <a:prstGeom prst="rect">
            <a:avLst/>
          </a:prstGeom>
          <a:noFill/>
        </p:spPr>
      </p:pic>
      <p:sp>
        <p:nvSpPr>
          <p:cNvPr id="6" name="Блок-схема: ссылка на другую страницу 5"/>
          <p:cNvSpPr/>
          <p:nvPr/>
        </p:nvSpPr>
        <p:spPr>
          <a:xfrm>
            <a:off x="6251141" y="1124744"/>
            <a:ext cx="2376264" cy="2232248"/>
          </a:xfrm>
          <a:prstGeom prst="flowChartOffpageConnector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Метафильтраты содержат продукты жизнедеятельности полезных микроорганизмов (метаболиты), необходимые для поддержки функциональности кишечника, процессов пищеварения</a:t>
            </a:r>
            <a:br>
              <a:rPr lang="ru-RU" sz="1300" b="1" dirty="0" smtClean="0">
                <a:solidFill>
                  <a:schemeClr val="bg1"/>
                </a:solidFill>
              </a:rPr>
            </a:br>
            <a:r>
              <a:rPr lang="ru-RU" sz="1300" b="1" dirty="0" smtClean="0">
                <a:solidFill>
                  <a:schemeClr val="bg1"/>
                </a:solidFill>
              </a:rPr>
              <a:t>и обмена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79712" y="1423804"/>
            <a:ext cx="403244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МЕТАБОЛИТЫ  ЕСТЕСТВЕННЫХ</a:t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ДЛЯ КИШЕЧНИКА БАКТЕРИЙ</a:t>
            </a:r>
          </a:p>
          <a:p>
            <a:pPr>
              <a:lnSpc>
                <a:spcPts val="18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в условиях  дисбиоза восполняют недостаток ферментов, органических кислот, короткоцепочечных триглицеридов, полимиксинов, аминокислот, необходимых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для нормального биоценоза кишечника</a:t>
            </a:r>
          </a:p>
          <a:p>
            <a:pPr>
              <a:lnSpc>
                <a:spcPts val="18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регулируют равновесие кишечной микробиоты, ее качественный и количественный состав</a:t>
            </a:r>
          </a:p>
          <a:p>
            <a:pPr>
              <a:lnSpc>
                <a:spcPts val="18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поддерживает физиологические и биологические функции слизистой оболочки кишечника</a:t>
            </a:r>
          </a:p>
          <a:p>
            <a:pPr>
              <a:lnSpc>
                <a:spcPts val="18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стимулируют регенерацию эпителиальных клеток кишечной стенки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ссылка на другую страницу 7"/>
          <p:cNvSpPr/>
          <p:nvPr/>
        </p:nvSpPr>
        <p:spPr>
          <a:xfrm>
            <a:off x="6264000" y="3645024"/>
            <a:ext cx="2363405" cy="2179702"/>
          </a:xfrm>
          <a:prstGeom prst="flowChartOffpageConnector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«Сорбиотик» содержит метафильтраты бактерий </a:t>
            </a:r>
            <a:r>
              <a:rPr lang="en-US" sz="1400" b="1" i="1" dirty="0" smtClean="0"/>
              <a:t>Bifidobacterium bifidum</a:t>
            </a:r>
            <a:r>
              <a:rPr lang="ru-RU" sz="1400" b="1" i="1" dirty="0" smtClean="0"/>
              <a:t>, </a:t>
            </a:r>
            <a:r>
              <a:rPr lang="en-US" sz="1400" b="1" i="1" dirty="0" smtClean="0"/>
              <a:t>Bifidobacterium breve</a:t>
            </a:r>
            <a:r>
              <a:rPr lang="ru-RU" sz="1400" b="1" i="1" dirty="0" smtClean="0"/>
              <a:t>, </a:t>
            </a:r>
            <a:r>
              <a:rPr lang="en-US" sz="1400" b="1" i="1" dirty="0" smtClean="0"/>
              <a:t>Lactobacillus delbrueckii subsp</a:t>
            </a:r>
            <a:r>
              <a:rPr lang="ru-RU" sz="1400" b="1" i="1" dirty="0" smtClean="0"/>
              <a:t>. </a:t>
            </a:r>
            <a:r>
              <a:rPr lang="en-US" sz="1400" b="1" i="1" dirty="0" smtClean="0"/>
              <a:t>bulgaricus</a:t>
            </a:r>
            <a:r>
              <a:rPr lang="ru-RU" sz="1400" b="1" i="1" dirty="0" smtClean="0"/>
              <a:t>, </a:t>
            </a:r>
            <a:r>
              <a:rPr lang="en-US" sz="1400" b="1" i="1" dirty="0" smtClean="0"/>
              <a:t>Propionibacterium freudenreichii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476672"/>
            <a:ext cx="34259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МЕТАФИЛЬТРАТЫ</a:t>
            </a:r>
            <a:br>
              <a:rPr lang="ru-RU" sz="2400" b="1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БАКТЕРИЙ </a:t>
            </a:r>
            <a:endParaRPr lang="ru-RU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izhova\Desktop\biocino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Chizhova\Desktop\002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0"/>
            <a:ext cx="576064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79712" y="448216"/>
            <a:ext cx="57606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Arial Black" pitchFamily="34" charset="0"/>
              </a:rPr>
              <a:t>МЕТАБОЛИТЫ</a:t>
            </a:r>
            <a:br>
              <a:rPr lang="ru-RU" sz="2600" b="1" dirty="0" smtClean="0">
                <a:latin typeface="Arial Black" pitchFamily="34" charset="0"/>
              </a:rPr>
            </a:br>
            <a:r>
              <a:rPr lang="ru-RU" sz="2600" b="1" dirty="0" smtClean="0">
                <a:latin typeface="Arial Black" pitchFamily="34" charset="0"/>
              </a:rPr>
              <a:t>ЛЕЧЕБНЫХ ГРИБОВ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79712" y="1484784"/>
            <a:ext cx="439248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Лечебные грибы компании «Артлайф» культивируются в жидких стерильных питательных средах, что обеспечивает отсутствие  в них тяжелых металлов и других токсичных веществ.</a:t>
            </a: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Метаболиты лечебного гриба 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Hericium coralloides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(Ежовик коралловидный)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содержат полисахариды бета-глюканов, способных 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стимулировать созревание иммунных клеток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модулировать состав кишечной микробиоты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снижать всасывание холестерина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в кишечнике и его содержание в крови.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izhova\Desktop\biocino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" name="Овал 25"/>
          <p:cNvSpPr/>
          <p:nvPr/>
        </p:nvSpPr>
        <p:spPr>
          <a:xfrm>
            <a:off x="2915816" y="2295741"/>
            <a:ext cx="3355214" cy="3355214"/>
          </a:xfrm>
          <a:prstGeom prst="ellipse">
            <a:avLst/>
          </a:prstGeom>
          <a:noFill/>
          <a:ln w="57150" cmpd="thickThin">
            <a:solidFill>
              <a:srgbClr val="FEC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с одним вырезанным углом 26"/>
          <p:cNvSpPr/>
          <p:nvPr/>
        </p:nvSpPr>
        <p:spPr>
          <a:xfrm flipH="1" flipV="1">
            <a:off x="5724128" y="2079717"/>
            <a:ext cx="2761456" cy="1008112"/>
          </a:xfrm>
          <a:prstGeom prst="snip1Rect">
            <a:avLst/>
          </a:prstGeom>
          <a:solidFill>
            <a:srgbClr val="FEC5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с одним вырезанным углом 27"/>
          <p:cNvSpPr/>
          <p:nvPr/>
        </p:nvSpPr>
        <p:spPr>
          <a:xfrm flipH="1">
            <a:off x="5796136" y="4455981"/>
            <a:ext cx="2761456" cy="1584176"/>
          </a:xfrm>
          <a:prstGeom prst="snip1Rect">
            <a:avLst/>
          </a:prstGeom>
          <a:solidFill>
            <a:srgbClr val="FEC5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с одним вырезанным углом 21"/>
          <p:cNvSpPr/>
          <p:nvPr/>
        </p:nvSpPr>
        <p:spPr>
          <a:xfrm flipV="1">
            <a:off x="827584" y="2079717"/>
            <a:ext cx="2761456" cy="1584176"/>
          </a:xfrm>
          <a:prstGeom prst="snip1Rect">
            <a:avLst/>
          </a:prstGeom>
          <a:solidFill>
            <a:srgbClr val="FEC5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3" descr="\\filer\Artlife\дизайнеры\Продукция_3D\BAD redesign\BAD redesign steklo\Sorbiotik\Sorbiotik mini\Sorbiotik trans (Copy).png"/>
          <p:cNvPicPr>
            <a:picLocks noChangeAspect="1" noChangeArrowheads="1"/>
          </p:cNvPicPr>
          <p:nvPr/>
        </p:nvPicPr>
        <p:blipFill>
          <a:blip r:embed="rId3" cstate="print"/>
          <a:srcRect b="48224"/>
          <a:stretch>
            <a:fillRect/>
          </a:stretch>
        </p:blipFill>
        <p:spPr bwMode="auto">
          <a:xfrm>
            <a:off x="3491880" y="1863693"/>
            <a:ext cx="2448272" cy="4445627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5868144" y="4599997"/>
            <a:ext cx="259228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Бактериальные метаболиты</a:t>
            </a:r>
          </a:p>
          <a:p>
            <a:pPr algn="ctr"/>
            <a:r>
              <a:rPr lang="ru-RU" sz="1300" dirty="0" smtClean="0">
                <a:latin typeface="Arial" pitchFamily="34" charset="0"/>
                <a:cs typeface="Arial" pitchFamily="34" charset="0"/>
              </a:rPr>
              <a:t>Восполняют недостаток веществ, обеспечивающих функциональность кишечника, процессы нормального пищеварения и обмена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724128" y="2079717"/>
            <a:ext cx="28083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Метафильтрат «Субтизим»</a:t>
            </a:r>
          </a:p>
          <a:p>
            <a:pPr algn="ctr"/>
            <a:r>
              <a:rPr lang="ru-RU" sz="1300" dirty="0" smtClean="0">
                <a:latin typeface="Arial" pitchFamily="34" charset="0"/>
                <a:cs typeface="Arial" pitchFamily="34" charset="0"/>
              </a:rPr>
              <a:t>Разрушают клетки патогенных бактерий и грибов, повышает сопротивляемость организма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71600" y="2223733"/>
            <a:ext cx="244827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Молочная кислота</a:t>
            </a:r>
          </a:p>
          <a:p>
            <a:pPr algn="ctr"/>
            <a:r>
              <a:rPr lang="ru-RU" sz="1300" dirty="0" smtClean="0">
                <a:latin typeface="Arial" pitchFamily="34" charset="0"/>
                <a:cs typeface="Arial" pitchFamily="34" charset="0"/>
              </a:rPr>
              <a:t>Регулирует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pH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кишечника, угнетает рост патогенных микробов, создает оптимальные условия</a:t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>для бифидофлоры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1680" y="548680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 Black" pitchFamily="34" charset="0"/>
                <a:cs typeface="Arial" pitchFamily="34" charset="0"/>
              </a:rPr>
              <a:t>ПОДДЕРЖКА МИКРОЭКОЛОГИИ КИШЕЧНИКА И ЕГО ФУНКЦИОНАЛЬНОСТИ</a:t>
            </a:r>
            <a:endParaRPr lang="ru-RU" sz="24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5" name="Прямоугольник с одним вырезанным углом 24"/>
          <p:cNvSpPr/>
          <p:nvPr/>
        </p:nvSpPr>
        <p:spPr>
          <a:xfrm>
            <a:off x="827584" y="3879917"/>
            <a:ext cx="2761456" cy="2232248"/>
          </a:xfrm>
          <a:prstGeom prst="snip1Rect">
            <a:avLst/>
          </a:prstGeom>
          <a:solidFill>
            <a:srgbClr val="FEC5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71600" y="4075323"/>
            <a:ext cx="244827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Пребиотики и бифидогенные факторы</a:t>
            </a:r>
          </a:p>
          <a:p>
            <a:pPr algn="ctr"/>
            <a:r>
              <a:rPr lang="ru-RU" sz="1300" dirty="0" smtClean="0">
                <a:latin typeface="Arial" pitchFamily="34" charset="0"/>
                <a:cs typeface="Arial" pitchFamily="34" charset="0"/>
              </a:rPr>
              <a:t>Стимулируют размножение и способствуют сохранению видового разнообразия пробиотических бактерий, регулируют перистальтику и способствуют выведению токсинов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с одним вырезанным углом 29"/>
          <p:cNvSpPr/>
          <p:nvPr/>
        </p:nvSpPr>
        <p:spPr>
          <a:xfrm flipH="1" flipV="1">
            <a:off x="5724128" y="3231845"/>
            <a:ext cx="2761456" cy="1008112"/>
          </a:xfrm>
          <a:prstGeom prst="snip1Rect">
            <a:avLst/>
          </a:prstGeom>
          <a:solidFill>
            <a:srgbClr val="FEC5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868144" y="3275397"/>
            <a:ext cx="24482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Метаболиты </a:t>
            </a:r>
            <a:br>
              <a:rPr lang="ru-RU" sz="1300" b="1" dirty="0" smtClean="0">
                <a:latin typeface="Arial" pitchFamily="34" charset="0"/>
                <a:cs typeface="Arial" pitchFamily="34" charset="0"/>
              </a:rPr>
            </a:b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лечебных грибов</a:t>
            </a:r>
          </a:p>
          <a:p>
            <a:pPr algn="ctr"/>
            <a:r>
              <a:rPr lang="ru-RU" sz="1300" dirty="0" smtClean="0">
                <a:latin typeface="Arial" pitchFamily="34" charset="0"/>
                <a:cs typeface="Arial" pitchFamily="34" charset="0"/>
              </a:rPr>
              <a:t>Стимулируют активность иммунной системы</a:t>
            </a:r>
          </a:p>
        </p:txBody>
      </p:sp>
      <p:pic>
        <p:nvPicPr>
          <p:cNvPr id="31" name="Picture 1" descr="C:\Users\Chizhova\Desktop\2019\Фирменный стиль ЭЛЕМЕНТЫ\Asset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260648"/>
            <a:ext cx="648072" cy="64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izhova\Desktop\biocino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07504" y="764704"/>
            <a:ext cx="9036496" cy="1152128"/>
          </a:xfrm>
          <a:prstGeom prst="rect">
            <a:avLst/>
          </a:prstGeom>
          <a:gradFill>
            <a:gsLst>
              <a:gs pos="0">
                <a:srgbClr val="2B4634"/>
              </a:gs>
              <a:gs pos="72000">
                <a:srgbClr val="2B4634">
                  <a:alpha val="93000"/>
                </a:srgb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3584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943708" y="2132856"/>
            <a:ext cx="3708412" cy="3811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Натуральный состав</a:t>
            </a:r>
          </a:p>
          <a:p>
            <a:pPr lvl="0" eaLnBrk="0" fontAlgn="base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Широкий спектр воздействия  на кишечник, характерный для сорбентов, пребиотиков, метабиотиков</a:t>
            </a:r>
          </a:p>
          <a:p>
            <a:pPr lvl="0" eaLnBrk="0" fontAlgn="base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Содержит продукты биотехнологий нового поколения</a:t>
            </a:r>
          </a:p>
          <a:p>
            <a:pPr lvl="0" eaLnBrk="0" fontAlgn="base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Бактерии,  использованные для производства метафильтратов, выращены на гипоаллергенных средах и безопасны для потребителей с непереносимостью </a:t>
            </a:r>
            <a:br>
              <a:rPr lang="ru-RU" sz="1500" dirty="0" smtClean="0">
                <a:latin typeface="Arial" pitchFamily="34" charset="0"/>
                <a:cs typeface="Arial" pitchFamily="34" charset="0"/>
              </a:rPr>
            </a:br>
            <a:r>
              <a:rPr lang="ru-RU" sz="1500" dirty="0" smtClean="0">
                <a:latin typeface="Arial" pitchFamily="34" charset="0"/>
                <a:cs typeface="Arial" pitchFamily="34" charset="0"/>
              </a:rPr>
              <a:t>лактозы и молочного белка</a:t>
            </a:r>
          </a:p>
          <a:p>
            <a:pPr lvl="0" eaLnBrk="0" fontAlgn="base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Жидкая форма увеличивает скорость </a:t>
            </a:r>
            <a:br>
              <a:rPr lang="ru-RU" sz="1500" dirty="0" smtClean="0">
                <a:latin typeface="Arial" pitchFamily="34" charset="0"/>
                <a:cs typeface="Arial" pitchFamily="34" charset="0"/>
              </a:rPr>
            </a:br>
            <a:r>
              <a:rPr lang="ru-RU" sz="1500" dirty="0" smtClean="0">
                <a:latin typeface="Arial" pitchFamily="34" charset="0"/>
                <a:cs typeface="Arial" pitchFamily="34" charset="0"/>
              </a:rPr>
              <a:t>воздействия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1720" y="908720"/>
            <a:ext cx="63367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FEC559"/>
                </a:solidFill>
                <a:latin typeface="Arial Black" pitchFamily="34" charset="0"/>
                <a:cs typeface="Arial" pitchFamily="34" charset="0"/>
              </a:rPr>
              <a:t>ПРЕИМУЩЕСТВА КОМПЛЕКСА</a:t>
            </a:r>
          </a:p>
          <a:p>
            <a:r>
              <a:rPr lang="ru-RU" sz="2600" b="1" dirty="0" smtClean="0">
                <a:solidFill>
                  <a:srgbClr val="FEC559"/>
                </a:solidFill>
                <a:latin typeface="Arial Black" pitchFamily="34" charset="0"/>
                <a:cs typeface="Arial" pitchFamily="34" charset="0"/>
              </a:rPr>
              <a:t>«Сорбиотик»</a:t>
            </a:r>
            <a:endParaRPr lang="ru-RU" sz="2600" b="1" dirty="0">
              <a:solidFill>
                <a:srgbClr val="FEC559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2" name="Рисунок 11" descr="depositphotos_270278914-stock-photo-cheerful-woman-looking-car-key.png"/>
          <p:cNvPicPr>
            <a:picLocks noChangeAspect="1"/>
          </p:cNvPicPr>
          <p:nvPr/>
        </p:nvPicPr>
        <p:blipFill>
          <a:blip r:embed="rId3" cstate="print"/>
          <a:srcRect r="7509" b="2636"/>
          <a:stretch>
            <a:fillRect/>
          </a:stretch>
        </p:blipFill>
        <p:spPr>
          <a:xfrm>
            <a:off x="5148064" y="1976711"/>
            <a:ext cx="3995936" cy="48812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izhova\Desktop\biocino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51112" y="3212976"/>
            <a:ext cx="7992888" cy="3024336"/>
          </a:xfrm>
          <a:prstGeom prst="rect">
            <a:avLst/>
          </a:prstGeom>
          <a:gradFill>
            <a:gsLst>
              <a:gs pos="0">
                <a:srgbClr val="FEC559"/>
              </a:gs>
              <a:gs pos="72000">
                <a:srgbClr val="FEC559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836712"/>
            <a:ext cx="748883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ЗНАЧИТЕЛЬНАЯ РОЛЬ В ОЧИЩЕНИИ </a:t>
            </a:r>
            <a:br>
              <a:rPr lang="ru-RU" sz="2200" b="1" dirty="0" smtClean="0"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ОРГАНИЗМА ОТ ТОКСИНОВ ОТВОДИТСЯ </a:t>
            </a:r>
            <a:br>
              <a:rPr lang="ru-RU" sz="2200" b="1" dirty="0" smtClean="0"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СИСТЕМЕ ПИЩЕВАРЕНИЯ</a:t>
            </a:r>
          </a:p>
          <a:p>
            <a:pPr algn="ctr"/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Дисбаланс микрофлоры кишечника, нарушения функций ЖКТ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провоцируют несвоевременное выведение остатков пищи, появление шлаков, эндотоксинов, нарушения в усвоении питательных веществ, воспалительные процессы. </a:t>
            </a:r>
          </a:p>
          <a:p>
            <a:pPr algn="ctr"/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ВАЖНО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ПОДДЕРЖИВАТЬ ФУНКЦИОНАЛЬНОСТЬ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КИШЕЧНОЙ СРЕДЫ: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4365392"/>
            <a:ext cx="610242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Предупреждать развитие дисбиозов</a:t>
            </a:r>
          </a:p>
          <a:p>
            <a:pPr lvl="0">
              <a:lnSpc>
                <a:spcPts val="17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Создавать питательную среду для активного размножения бифидофлоры</a:t>
            </a:r>
          </a:p>
          <a:p>
            <a:pPr lvl="0">
              <a:lnSpc>
                <a:spcPts val="17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Регулировать перистальтику кишечника</a:t>
            </a:r>
          </a:p>
          <a:p>
            <a:pPr lvl="0">
              <a:lnSpc>
                <a:spcPts val="17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Способствовать выведению токсичных веществ</a:t>
            </a:r>
          </a:p>
          <a:p>
            <a:pPr lvl="0">
              <a:lnSpc>
                <a:spcPts val="17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Стимулировать активность защитных сил организма</a:t>
            </a:r>
          </a:p>
        </p:txBody>
      </p:sp>
      <p:pic>
        <p:nvPicPr>
          <p:cNvPr id="5" name="Picture 1" descr="C:\Users\Chizhova\Desktop\2019\Фирменный стиль ЭЛЕМЕНТЫ\Asset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260648"/>
            <a:ext cx="648072" cy="64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izhova\Desktop\biocino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Рисунок 12" descr="Depositphotos_270278914_xl-2015_2.png"/>
          <p:cNvPicPr>
            <a:picLocks noChangeAspect="1"/>
          </p:cNvPicPr>
          <p:nvPr/>
        </p:nvPicPr>
        <p:blipFill>
          <a:blip r:embed="rId3" cstate="print"/>
          <a:srcRect r="17907"/>
          <a:stretch>
            <a:fillRect/>
          </a:stretch>
        </p:blipFill>
        <p:spPr>
          <a:xfrm>
            <a:off x="4716016" y="1700808"/>
            <a:ext cx="4439538" cy="515719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7504" y="764704"/>
            <a:ext cx="9036496" cy="1008112"/>
          </a:xfrm>
          <a:prstGeom prst="rect">
            <a:avLst/>
          </a:prstGeom>
          <a:gradFill>
            <a:gsLst>
              <a:gs pos="0">
                <a:srgbClr val="2B4634"/>
              </a:gs>
              <a:gs pos="72000">
                <a:srgbClr val="2B4634">
                  <a:alpha val="93000"/>
                </a:srgb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3584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195737" y="1844824"/>
            <a:ext cx="4176464" cy="4362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9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В составе комплексной терапии заболеваний кишечника,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c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опровождающихся нарушением кишечного биоценоза; энтерогенных заболеваниях желчного пузыря и печени</a:t>
            </a:r>
          </a:p>
          <a:p>
            <a:pPr lvl="0">
              <a:lnSpc>
                <a:spcPts val="19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При диспепсии, метеоризме, запорах, диарее, синдроме старческого кишечника</a:t>
            </a:r>
          </a:p>
          <a:p>
            <a:pPr lvl="0">
              <a:lnSpc>
                <a:spcPts val="19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При аллергических кожных заболеваниях</a:t>
            </a:r>
          </a:p>
          <a:p>
            <a:pPr lvl="0">
              <a:lnSpc>
                <a:spcPts val="19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При пищевой, лекарственной,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500" dirty="0" smtClean="0">
                <a:latin typeface="Arial" pitchFamily="34" charset="0"/>
                <a:cs typeface="Arial" pitchFamily="34" charset="0"/>
              </a:rPr>
            </a:br>
            <a:r>
              <a:rPr lang="ru-RU" sz="1500" dirty="0" smtClean="0">
                <a:latin typeface="Arial" pitchFamily="34" charset="0"/>
                <a:cs typeface="Arial" pitchFamily="34" charset="0"/>
              </a:rPr>
              <a:t>алкогольной интоксикации,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500" dirty="0" smtClean="0">
                <a:latin typeface="Arial" pitchFamily="34" charset="0"/>
                <a:cs typeface="Arial" pitchFamily="34" charset="0"/>
              </a:rPr>
            </a:br>
            <a:r>
              <a:rPr lang="ru-RU" sz="1500" dirty="0" smtClean="0">
                <a:latin typeface="Arial" pitchFamily="34" charset="0"/>
                <a:cs typeface="Arial" pitchFamily="34" charset="0"/>
              </a:rPr>
              <a:t> работе в условиях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500" dirty="0" smtClean="0">
                <a:latin typeface="Arial" pitchFamily="34" charset="0"/>
                <a:cs typeface="Arial" pitchFamily="34" charset="0"/>
              </a:rPr>
            </a:br>
            <a:r>
              <a:rPr lang="ru-RU" sz="1500" dirty="0" smtClean="0">
                <a:latin typeface="Arial" pitchFamily="34" charset="0"/>
                <a:cs typeface="Arial" pitchFamily="34" charset="0"/>
              </a:rPr>
              <a:t>вредного производства,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500" dirty="0" smtClean="0">
                <a:latin typeface="Arial" pitchFamily="34" charset="0"/>
                <a:cs typeface="Arial" pitchFamily="34" charset="0"/>
              </a:rPr>
            </a:br>
            <a:r>
              <a:rPr lang="ru-RU" sz="1500" dirty="0" smtClean="0">
                <a:latin typeface="Arial" pitchFamily="34" charset="0"/>
                <a:cs typeface="Arial" pitchFamily="34" charset="0"/>
              </a:rPr>
              <a:t>неблагоприятной экологии</a:t>
            </a:r>
          </a:p>
          <a:p>
            <a:pPr lvl="0">
              <a:lnSpc>
                <a:spcPts val="19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Для профилактической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500" dirty="0" smtClean="0">
                <a:latin typeface="Arial" pitchFamily="34" charset="0"/>
                <a:cs typeface="Arial" pitchFamily="34" charset="0"/>
              </a:rPr>
            </a:br>
            <a:r>
              <a:rPr lang="ru-RU" sz="1500" dirty="0" smtClean="0">
                <a:latin typeface="Arial" pitchFamily="34" charset="0"/>
                <a:cs typeface="Arial" pitchFamily="34" charset="0"/>
              </a:rPr>
              <a:t>детоксикации организма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5736" y="1052736"/>
            <a:ext cx="476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EC559"/>
                </a:solidFill>
                <a:latin typeface="Arial Black" pitchFamily="34" charset="0"/>
                <a:cs typeface="Arial" pitchFamily="34" charset="0"/>
              </a:rPr>
              <a:t>РЕКОМЕНДОВАН:</a:t>
            </a:r>
            <a:endParaRPr lang="ru-RU" sz="2800" b="1" dirty="0">
              <a:solidFill>
                <a:srgbClr val="FEC559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izhova\Desktop\biocino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051720" y="3645024"/>
            <a:ext cx="7092280" cy="2088232"/>
          </a:xfrm>
          <a:prstGeom prst="rect">
            <a:avLst/>
          </a:prstGeom>
          <a:gradFill>
            <a:gsLst>
              <a:gs pos="0">
                <a:srgbClr val="FEC559"/>
              </a:gs>
              <a:gs pos="72000">
                <a:srgbClr val="FEC559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\\filer\Artlife\дизайнеры\Продукция_3D\BAD redesign\BAD redesign steklo\Sorbiotik\Sorbiotik box\Sorbiotik box mini\Sorbiotik box trans (Copy).png"/>
          <p:cNvPicPr>
            <a:picLocks noChangeAspect="1" noChangeArrowheads="1"/>
          </p:cNvPicPr>
          <p:nvPr/>
        </p:nvPicPr>
        <p:blipFill>
          <a:blip r:embed="rId4" cstate="print"/>
          <a:srcRect b="47627"/>
          <a:stretch>
            <a:fillRect/>
          </a:stretch>
        </p:blipFill>
        <p:spPr bwMode="auto">
          <a:xfrm>
            <a:off x="251521" y="908719"/>
            <a:ext cx="2035668" cy="3947473"/>
          </a:xfrm>
          <a:prstGeom prst="rect">
            <a:avLst/>
          </a:prstGeom>
          <a:noFill/>
        </p:spPr>
      </p:pic>
      <p:pic>
        <p:nvPicPr>
          <p:cNvPr id="1027" name="Picture 3" descr="\\filer\Artlife\дизайнеры\Продукция_3D\BAD redesign\BAD redesign steklo\Sorbiotik\Sorbiotik mini\Sorbiotik trans (Copy).png"/>
          <p:cNvPicPr>
            <a:picLocks noChangeAspect="1" noChangeArrowheads="1"/>
          </p:cNvPicPr>
          <p:nvPr/>
        </p:nvPicPr>
        <p:blipFill>
          <a:blip r:embed="rId5" cstate="print"/>
          <a:srcRect b="48224"/>
          <a:stretch>
            <a:fillRect/>
          </a:stretch>
        </p:blipFill>
        <p:spPr bwMode="auto">
          <a:xfrm>
            <a:off x="1115616" y="2132856"/>
            <a:ext cx="2220729" cy="40324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16200000">
            <a:off x="5371075" y="3261006"/>
            <a:ext cx="6858001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БАД. НЕ ЯВЛЯЕТСЯ ЛЕКАРСТВЕННЫМ СРЕДСТВОМ. </a:t>
            </a: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059832" y="1292711"/>
            <a:ext cx="5184576" cy="220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B4634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СОСТАВ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B4634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: </a:t>
            </a:r>
          </a:p>
          <a:p>
            <a:pPr marL="0" marR="0" lvl="0" indent="0" algn="just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2B4634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B4634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ищевое волокно «Флорация», глицерин (носитель), метафильтраты 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2B4634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Bifidobacterium bifidum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2B4634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2B4634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Bifidobacterium breve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2B4634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kumimoji="0" lang="ru-RU" sz="1400" b="1" i="1" u="none" strike="noStrike" cap="none" normalizeH="0" dirty="0" smtClean="0">
                <a:ln>
                  <a:noFill/>
                </a:ln>
                <a:solidFill>
                  <a:srgbClr val="2B4634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2B4634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Lactobacillus delbrueckii subsp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2B4634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2B4634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bulgaricus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2B4634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2B4634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Hericium coralloides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2B4634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2B4634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Propionibacterium freudenreichii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2B4634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B4634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лактулоза, постбиотический метафильтрат «Субтизим (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2B4634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Subtizym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B4634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)», молочная кислота (регулятор кислотности), кремния диоксид, «Эндофульвин (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2B4634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Endofulvin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B4634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гуминовые кислоты)», хитозан, парааминобензойная кислота, витамин В3 (никотинамид), цистеин, витамин В5 (кальция пантотенат), витамин В2 (рибофлавин).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2B463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707904" y="3769002"/>
            <a:ext cx="446449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РЕКОМЕНДАЦИИ ПО ПРИМЕНЕНИЮ: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взрослым по 5,5 г концентрата (1ч.л.) 3 раза в день 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 время еды. Допускается предварительно растворять 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небольшом количестве любой жидкости (30-50 мл), кроме молока. Курс приёма 1 месяц. По рекомендации врача курс приёма может быть изменен. Перед употреблением взбалтывать.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707904" y="4941168"/>
            <a:ext cx="44644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ПРОТИВОПОКАЗАНИЯ: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ts val="1200"/>
              </a:lnSpc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индивидуальная непереносимость компонентов, беременность и кормление грудью. Перед применением рекомендуется проконсультироваться с врачом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707904" y="5919663"/>
            <a:ext cx="49685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СВИДЕТЕЛЬСТВО О ГОСУДАРСТВЕННОЙ РЕГИСТРАЦИИ 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№ AM.01.06.01.003.R.000099.09.19 от 19.09.2019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" descr="C:\Users\Chizhova\Desktop\2019\Фирменный стиль ЭЛЕМЕНТЫ\Asset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72683" y="137691"/>
            <a:ext cx="459122" cy="459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izhova\Desktop\sorbiotik_fo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C:\Users\Chizhova\Desktop\2019\Фирменный стиль ЭЛЕМЕНТЫ\AL—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5877272"/>
            <a:ext cx="2153134" cy="509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izhova\Desktop\biocino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1" descr="C:\Users\Chizhova\Desktop\2019\Фирменный стиль ЭЛЕМЕНТЫ\Asset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260648"/>
            <a:ext cx="648072" cy="64807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151112" y="1052736"/>
            <a:ext cx="7992888" cy="2592288"/>
          </a:xfrm>
          <a:prstGeom prst="rect">
            <a:avLst/>
          </a:prstGeom>
          <a:gradFill>
            <a:gsLst>
              <a:gs pos="0">
                <a:srgbClr val="2B4634"/>
              </a:gs>
              <a:gs pos="72000">
                <a:srgbClr val="2B4634">
                  <a:alpha val="93000"/>
                </a:srgb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3584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078596" y="2803575"/>
            <a:ext cx="64807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УНИКАЛЬНАЯ ФОРМУЛА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17440" y="3867432"/>
            <a:ext cx="7003032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Комплексное действие натуральных компонентов:</a:t>
            </a:r>
          </a:p>
          <a:p>
            <a:pPr lvl="0" algn="ctr" eaLnBrk="0" fontAlgn="base" hangingPunct="0">
              <a:lnSpc>
                <a:spcPts val="21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b="1" dirty="0" smtClean="0">
                <a:solidFill>
                  <a:srgbClr val="2B4634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Связывают и выводят эндо- и экзотоксины</a:t>
            </a:r>
          </a:p>
          <a:p>
            <a:pPr lvl="0" algn="ctr" eaLnBrk="0" fontAlgn="base" hangingPunct="0">
              <a:lnSpc>
                <a:spcPts val="21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b="1" dirty="0" smtClean="0">
                <a:solidFill>
                  <a:srgbClr val="2B4634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Подавляют  рост  патогенных бактерий,</a:t>
            </a:r>
          </a:p>
          <a:p>
            <a:pPr lvl="0" algn="ctr" eaLnBrk="0" fontAlgn="base" hangingPunct="0">
              <a:lnSpc>
                <a:spcPts val="21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2B4634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вирусов и грибков</a:t>
            </a:r>
            <a:endParaRPr lang="ru-RU" sz="800" b="1" dirty="0" smtClean="0">
              <a:solidFill>
                <a:srgbClr val="2B4634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lnSpc>
                <a:spcPts val="21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b="1" dirty="0" smtClean="0">
                <a:solidFill>
                  <a:srgbClr val="2B4634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Стимулируют рост полезной микрофлоры кишечника</a:t>
            </a:r>
          </a:p>
          <a:p>
            <a:pPr lvl="0" algn="ctr" eaLnBrk="0" fontAlgn="base" hangingPunct="0">
              <a:lnSpc>
                <a:spcPts val="21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b="1" dirty="0" smtClean="0">
                <a:solidFill>
                  <a:srgbClr val="2B4634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Обеспечивают кишечник полезными метабиотиками, регулируют его функциональность </a:t>
            </a:r>
            <a:endParaRPr lang="ru-RU" sz="3200" b="1" dirty="0" smtClean="0">
              <a:solidFill>
                <a:srgbClr val="2B46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4640" y="1293148"/>
            <a:ext cx="568863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БИОЛОГИЧЕСКИ 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АКТИВНЫЙ ПРОДУКТ </a:t>
            </a:r>
          </a:p>
          <a:p>
            <a:pPr algn="ctr"/>
            <a:r>
              <a:rPr lang="ru-RU" sz="3000" b="1" dirty="0" smtClean="0">
                <a:solidFill>
                  <a:srgbClr val="FFC000"/>
                </a:solidFill>
                <a:latin typeface="Arial Black" pitchFamily="34" charset="0"/>
                <a:cs typeface="Arial" pitchFamily="34" charset="0"/>
              </a:rPr>
              <a:t>«СОРБИОТИК»</a:t>
            </a:r>
            <a:endParaRPr lang="ru-RU" sz="3000" b="1" dirty="0">
              <a:solidFill>
                <a:srgbClr val="FFC000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izhova\Desktop\biocino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39552" y="2132856"/>
            <a:ext cx="8604448" cy="3633761"/>
          </a:xfrm>
          <a:prstGeom prst="rect">
            <a:avLst/>
          </a:prstGeom>
          <a:gradFill>
            <a:gsLst>
              <a:gs pos="0">
                <a:srgbClr val="2B4634"/>
              </a:gs>
              <a:gs pos="72000">
                <a:srgbClr val="2B4634">
                  <a:alpha val="93000"/>
                </a:srgb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547664" y="385500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B4634"/>
                </a:solidFill>
                <a:latin typeface="Arial Black" pitchFamily="34" charset="0"/>
                <a:cs typeface="Arial" pitchFamily="34" charset="0"/>
              </a:rPr>
              <a:t>НАПРАВЛЕННОЕ ДЕЙСТВИЕ</a:t>
            </a:r>
            <a:endParaRPr lang="ru-RU" sz="2800" b="1" dirty="0">
              <a:solidFill>
                <a:srgbClr val="2B4634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" name="Picture 1" descr="C:\Users\Chizhova\Desktop\2019\Фирменный стиль ЭЛЕМЕНТЫ\Asset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260648"/>
            <a:ext cx="648072" cy="648072"/>
          </a:xfrm>
          <a:prstGeom prst="rect">
            <a:avLst/>
          </a:prstGeom>
          <a:noFill/>
        </p:spPr>
      </p:pic>
      <p:pic>
        <p:nvPicPr>
          <p:cNvPr id="8" name="Picture 3" descr="\\filer\Artlife\дизайнеры\Продукция_3D\BAD redesign\BAD redesign steklo\Sorbiotik\Sorbiotik mini\Sorbiotik trans (Copy).png"/>
          <p:cNvPicPr>
            <a:picLocks noChangeAspect="1" noChangeArrowheads="1"/>
          </p:cNvPicPr>
          <p:nvPr/>
        </p:nvPicPr>
        <p:blipFill>
          <a:blip r:embed="rId4" cstate="print"/>
          <a:srcRect b="48224"/>
          <a:stretch>
            <a:fillRect/>
          </a:stretch>
        </p:blipFill>
        <p:spPr bwMode="auto">
          <a:xfrm>
            <a:off x="971600" y="1700808"/>
            <a:ext cx="2298078" cy="4172902"/>
          </a:xfrm>
          <a:prstGeom prst="rect">
            <a:avLst/>
          </a:prstGeom>
          <a:noFill/>
        </p:spPr>
      </p:pic>
      <p:sp>
        <p:nvSpPr>
          <p:cNvPr id="2" name="Стрелка вправо 1"/>
          <p:cNvSpPr/>
          <p:nvPr/>
        </p:nvSpPr>
        <p:spPr>
          <a:xfrm flipH="1">
            <a:off x="3440905" y="1344204"/>
            <a:ext cx="5255370" cy="1656184"/>
          </a:xfrm>
          <a:prstGeom prst="rightArrow">
            <a:avLst>
              <a:gd name="adj1" fmla="val 78038"/>
              <a:gd name="adj2" fmla="val 50000"/>
            </a:avLst>
          </a:prstGeom>
          <a:solidFill>
            <a:srgbClr val="B08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576000"/>
            <a:r>
              <a:rPr lang="ru-RU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СОРБЦИОННЫЙ</a:t>
            </a:r>
          </a:p>
          <a:p>
            <a:pPr marL="576000"/>
            <a:r>
              <a:rPr lang="ru-RU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КОМПЛЕКС</a:t>
            </a:r>
            <a:endParaRPr lang="ru-RU" dirty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 flipH="1">
            <a:off x="3419872" y="3140968"/>
            <a:ext cx="5277617" cy="1656184"/>
          </a:xfrm>
          <a:prstGeom prst="rightArrow">
            <a:avLst>
              <a:gd name="adj1" fmla="val 78038"/>
              <a:gd name="adj2" fmla="val 50000"/>
            </a:avLst>
          </a:prstGeom>
          <a:solidFill>
            <a:srgbClr val="B08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6000"/>
            <a:endParaRPr lang="ru-RU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576000" lvl="0"/>
            <a:r>
              <a:rPr lang="ru-RU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АНТИБАКТЕРИАЛЬНЫЙ </a:t>
            </a:r>
            <a:endParaRPr lang="ru-RU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576000" lvl="0"/>
            <a:r>
              <a:rPr lang="ru-RU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 ПРОТИВОГРИБКОВЫЙ</a:t>
            </a:r>
          </a:p>
          <a:p>
            <a:pPr marL="576000" lvl="0"/>
            <a:r>
              <a:rPr lang="ru-RU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ФАКТОР</a:t>
            </a:r>
            <a:endParaRPr lang="ru-RU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 flipH="1">
            <a:off x="3419872" y="4911019"/>
            <a:ext cx="5255370" cy="1614325"/>
          </a:xfrm>
          <a:prstGeom prst="rightArrow">
            <a:avLst>
              <a:gd name="adj1" fmla="val 78038"/>
              <a:gd name="adj2" fmla="val 50000"/>
            </a:avLst>
          </a:prstGeom>
          <a:solidFill>
            <a:srgbClr val="B08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576000"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РЕГУЛЯТОРЫ </a:t>
            </a:r>
            <a:endParaRPr lang="ru-RU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576000"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КИШЕЧНОГО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БИОЦЕНОЗА</a:t>
            </a:r>
            <a:endParaRPr lang="ru-RU" dirty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13" name="Рисунок 12" descr="очистка_токсинов_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6336" y="1700808"/>
            <a:ext cx="897239" cy="897239"/>
          </a:xfrm>
          <a:prstGeom prst="rect">
            <a:avLst/>
          </a:prstGeom>
        </p:spPr>
      </p:pic>
      <p:pic>
        <p:nvPicPr>
          <p:cNvPr id="19" name="Рисунок 18" descr="антимикроб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336" y="3501008"/>
            <a:ext cx="896400" cy="896400"/>
          </a:xfrm>
          <a:prstGeom prst="rect">
            <a:avLst/>
          </a:prstGeom>
        </p:spPr>
      </p:pic>
      <p:pic>
        <p:nvPicPr>
          <p:cNvPr id="12" name="Рисунок 11" descr="антимикроб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96336" y="5301208"/>
            <a:ext cx="896400" cy="896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izhova\Desktop\biocino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51112" y="2060848"/>
            <a:ext cx="7992888" cy="2592288"/>
          </a:xfrm>
          <a:prstGeom prst="rect">
            <a:avLst/>
          </a:prstGeom>
          <a:gradFill>
            <a:gsLst>
              <a:gs pos="0">
                <a:srgbClr val="2B4634"/>
              </a:gs>
              <a:gs pos="72000">
                <a:srgbClr val="2B4634">
                  <a:alpha val="93000"/>
                </a:srgb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702530"/>
            <a:ext cx="6246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rgbClr val="FEC559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СОРБЦИОННЫЙ КОМПЛЕКС</a:t>
            </a:r>
            <a:endParaRPr lang="ru-RU" sz="4000" dirty="0">
              <a:solidFill>
                <a:srgbClr val="FEC559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6" name="Picture 1" descr="C:\Users\Chizhova\Desktop\2019\Фирменный стиль ЭЛЕМЕНТЫ\Asset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260648"/>
            <a:ext cx="648072" cy="648072"/>
          </a:xfrm>
          <a:prstGeom prst="rect">
            <a:avLst/>
          </a:prstGeom>
          <a:noFill/>
        </p:spPr>
      </p:pic>
      <p:pic>
        <p:nvPicPr>
          <p:cNvPr id="9" name="Рисунок 8" descr="очистка_токсинов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2741395"/>
            <a:ext cx="1257279" cy="12572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izhova\Desktop\biocino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51112" y="3645024"/>
            <a:ext cx="7992888" cy="2304256"/>
          </a:xfrm>
          <a:prstGeom prst="rect">
            <a:avLst/>
          </a:prstGeom>
          <a:gradFill>
            <a:gsLst>
              <a:gs pos="0">
                <a:srgbClr val="2B4634"/>
              </a:gs>
              <a:gs pos="72000">
                <a:srgbClr val="2B4634">
                  <a:alpha val="93000"/>
                </a:srgb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124745"/>
            <a:ext cx="70567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Кишечник человека окружен большим количеством кровеносных и лимфатических сосудов, через которые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токсические вещества, находящиеся в кишечной среде, могут всасываться в кровь, приводя к общей интоксикации организма.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 наоборот: токсины, попавшие в кровоток из других органов (например, из печени), могут выделяться из кровеносных сосудов в кишечник. </a:t>
            </a:r>
          </a:p>
          <a:p>
            <a:pPr algn="ctr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b="1" dirty="0" smtClean="0">
              <a:solidFill>
                <a:srgbClr val="FEC55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FEC559"/>
                </a:solidFill>
                <a:latin typeface="Arial" pitchFamily="34" charset="0"/>
                <a:cs typeface="Arial" pitchFamily="34" charset="0"/>
              </a:rPr>
              <a:t>КОМПЛЕКС </a:t>
            </a:r>
            <a:r>
              <a:rPr lang="en-US" sz="2000" b="1" dirty="0" smtClean="0">
                <a:solidFill>
                  <a:srgbClr val="FEC55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EC559"/>
                </a:solidFill>
                <a:latin typeface="Arial" pitchFamily="34" charset="0"/>
                <a:cs typeface="Arial" pitchFamily="34" charset="0"/>
              </a:rPr>
              <a:t>ЭНТЕРОСОРБЕНТОВ</a:t>
            </a:r>
            <a:r>
              <a:rPr lang="en-US" sz="2000" b="1" dirty="0" smtClean="0">
                <a:solidFill>
                  <a:srgbClr val="FEC55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EC559"/>
                </a:solidFill>
                <a:latin typeface="Arial" pitchFamily="34" charset="0"/>
                <a:cs typeface="Arial" pitchFamily="34" charset="0"/>
              </a:rPr>
              <a:t>в составе «СОРБИОТИКА» снижает количество токсических веществ в кишечнике и предотвращает их всасывание в кровь, снижая проявления общей детоксикации организма и повышая его функциональность.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 descr="C:\Users\Chizhova\Desktop\2019\Фирменный стиль ЭЛЕМЕНТЫ\Asset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260648"/>
            <a:ext cx="648072" cy="64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izhova\Desktop\biocino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51112" y="692696"/>
            <a:ext cx="7992888" cy="1944216"/>
          </a:xfrm>
          <a:prstGeom prst="rect">
            <a:avLst/>
          </a:prstGeom>
          <a:gradFill>
            <a:gsLst>
              <a:gs pos="0">
                <a:srgbClr val="FEC559"/>
              </a:gs>
              <a:gs pos="72000">
                <a:srgbClr val="FEC559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1628800"/>
            <a:ext cx="45365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2B463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2B4634"/>
                </a:solidFill>
                <a:latin typeface="Arial" pitchFamily="34" charset="0"/>
                <a:cs typeface="Arial" pitchFamily="34" charset="0"/>
              </a:rPr>
              <a:t>ДИОКСИД КРЕМНИЯ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2B4634"/>
                </a:solidFill>
                <a:latin typeface="Arial" pitchFamily="34" charset="0"/>
                <a:cs typeface="Arial" pitchFamily="34" charset="0"/>
              </a:rPr>
              <a:t> ХИТОЗАН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2B4634"/>
                </a:solidFill>
                <a:latin typeface="Arial" pitchFamily="34" charset="0"/>
                <a:cs typeface="Arial" pitchFamily="34" charset="0"/>
              </a:rPr>
              <a:t> ГУМИНОВЫЕ ВЕЩЕСТВА</a:t>
            </a:r>
            <a:endParaRPr lang="ru-RU" sz="1600" dirty="0">
              <a:solidFill>
                <a:srgbClr val="2B46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2852936"/>
            <a:ext cx="6408712" cy="3293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ИМЕЮТ ВЫСОКУЮ ПРОНИКАЮЩУЮ СПОСОБНОСТЬ </a:t>
            </a:r>
          </a:p>
          <a:p>
            <a:pPr>
              <a:buFont typeface="Wingdings" pitchFamily="2" charset="2"/>
              <a:buChar char="ü"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СВЯЗЫВАЮТ И ВЫВОДЯТ ИЗ ОРГАНИЗМА ВРЕДНЫЕ ВЕЩЕСТВА И АНТИГЕНЫ РАЗЛИЧНОГО РАЗМЕРА И ПРОИСХОЖДЕНИЯ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избыточные продукты обмена веществ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(в т.ч. холестерина, билирубина, мочевины и других токсичных метаболитов), патогенные бактерии и вирусы, микробные и грибковые эндотоксины (фрагменты клеточных стенок, органелл и белков), пищевые аллергены, соли тяжелых металлов и радиоактивные элементы</a:t>
            </a: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ОЧИЩАЮТ  КИШЕЧНИК ОТ ТОКСИНОВ БЕЗ ПОВРЕЖДЕНИЯ СЛИЗИСТОЙ ОБОЛОЧКИ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3728" y="1052736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 Black" pitchFamily="34" charset="0"/>
                <a:cs typeface="Arial" pitchFamily="34" charset="0"/>
              </a:rPr>
              <a:t>СОРБИРУЮЩИЕ</a:t>
            </a:r>
            <a:r>
              <a:rPr lang="en-US" sz="2800" b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 Black" pitchFamily="34" charset="0"/>
                <a:cs typeface="Arial" pitchFamily="34" charset="0"/>
              </a:rPr>
              <a:t>КОМПОНЕНТЫ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izhova\Desktop\biocino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Chizhova\Desktop\002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0"/>
            <a:ext cx="576064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51720" y="476672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  <a:cs typeface="Arial" pitchFamily="34" charset="0"/>
              </a:rPr>
              <a:t>ДИОКСИД</a:t>
            </a:r>
            <a:r>
              <a:rPr lang="en-US" sz="2800" b="1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en-US" sz="2800" b="1" dirty="0" smtClean="0">
                <a:latin typeface="Arial Black" pitchFamily="34" charset="0"/>
                <a:cs typeface="Arial" pitchFamily="34" charset="0"/>
              </a:rPr>
            </a:br>
            <a:r>
              <a:rPr lang="ru-RU" sz="2800" b="1" dirty="0" smtClean="0">
                <a:latin typeface="Arial Black" pitchFamily="34" charset="0"/>
                <a:cs typeface="Arial" pitchFamily="34" charset="0"/>
              </a:rPr>
              <a:t>КРЕМНИЯ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51720" y="1394767"/>
            <a:ext cx="410445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Частицы вещества легко проникают между ворсинками кишечного эпителия, не повреждая их, связывают на своей поверхности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широкий спектр как органических, так и неорганических  ядовитых веществ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 выводят их из организма. </a:t>
            </a:r>
          </a:p>
          <a:p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Отрицательный заряд на поверхности диоксида кремния позволяет ему связывать молекулы, несущие положительный заряд –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инактивированные (неживые) клетки, продукты распада и токсины белковой природы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Блок-схема: ссылка на другую страницу 10"/>
          <p:cNvSpPr/>
          <p:nvPr/>
        </p:nvSpPr>
        <p:spPr>
          <a:xfrm>
            <a:off x="6264000" y="1628800"/>
            <a:ext cx="2376264" cy="2232248"/>
          </a:xfrm>
          <a:prstGeom prst="flowChartOffpageConnector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МАЛЫЙ РАЗМЕР ЧАСТИЦ</a:t>
            </a:r>
          </a:p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ПРИ ОГРОМНОЙ ПЛОЩАДИ ВНЕШНЕЙ ПОВЕРХНОСТИ </a:t>
            </a:r>
          </a:p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ДЕЛАЕТ </a:t>
            </a:r>
            <a:r>
              <a:rPr lang="en-US" sz="1300" b="1" dirty="0" smtClean="0">
                <a:solidFill>
                  <a:schemeClr val="bg1"/>
                </a:solidFill>
              </a:rPr>
              <a:t>SiO</a:t>
            </a:r>
            <a:r>
              <a:rPr lang="en-US" sz="1300" b="1" baseline="-25000" dirty="0" smtClean="0">
                <a:solidFill>
                  <a:schemeClr val="bg1"/>
                </a:solidFill>
              </a:rPr>
              <a:t>2</a:t>
            </a:r>
            <a:r>
              <a:rPr lang="ru-RU" sz="1300" b="1" dirty="0" smtClean="0">
                <a:solidFill>
                  <a:schemeClr val="bg1"/>
                </a:solidFill>
              </a:rPr>
              <a:t> ИДЕАЛЬНЫМ СОРБЕНТОМ</a:t>
            </a:r>
          </a:p>
        </p:txBody>
      </p:sp>
      <p:pic>
        <p:nvPicPr>
          <p:cNvPr id="2" name="Picture 2" descr="Картинки по запросу &quot;диоксид кремния&quot;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94266"/>
            <a:ext cx="1426325" cy="13289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4243</TotalTime>
  <Words>1373</Words>
  <Application>Microsoft Office PowerPoint</Application>
  <PresentationFormat>Экран (4:3)</PresentationFormat>
  <Paragraphs>269</Paragraphs>
  <Slides>32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Чижова Марина</dc:creator>
  <cp:lastModifiedBy>Чижова Марина</cp:lastModifiedBy>
  <cp:revision>499</cp:revision>
  <dcterms:created xsi:type="dcterms:W3CDTF">2020-01-15T04:29:52Z</dcterms:created>
  <dcterms:modified xsi:type="dcterms:W3CDTF">2020-02-05T10:24:38Z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