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18"/>
  </p:notesMasterIdLst>
  <p:handoutMasterIdLst>
    <p:handoutMasterId r:id="rId19"/>
  </p:handoutMasterIdLst>
  <p:sldIdLst>
    <p:sldId id="276" r:id="rId2"/>
    <p:sldId id="257" r:id="rId3"/>
    <p:sldId id="261" r:id="rId4"/>
    <p:sldId id="262" r:id="rId5"/>
    <p:sldId id="263" r:id="rId6"/>
    <p:sldId id="266" r:id="rId7"/>
    <p:sldId id="267" r:id="rId8"/>
    <p:sldId id="268" r:id="rId9"/>
    <p:sldId id="277" r:id="rId10"/>
    <p:sldId id="269" r:id="rId11"/>
    <p:sldId id="275" r:id="rId12"/>
    <p:sldId id="270" r:id="rId13"/>
    <p:sldId id="272" r:id="rId14"/>
    <p:sldId id="274" r:id="rId15"/>
    <p:sldId id="273" r:id="rId16"/>
    <p:sldId id="258" r:id="rId17"/>
  </p:sldIdLst>
  <p:sldSz cx="24387175" cy="13717588"/>
  <p:notesSz cx="6791325" cy="99218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 userDrawn="1">
          <p15:clr>
            <a:srgbClr val="A4A3A4"/>
          </p15:clr>
        </p15:guide>
        <p15:guide id="2" pos="76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0CF"/>
    <a:srgbClr val="9B877C"/>
    <a:srgbClr val="B81169"/>
    <a:srgbClr val="FFCDE1"/>
    <a:srgbClr val="9D8A7C"/>
    <a:srgbClr val="009999"/>
    <a:srgbClr val="2E4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27" autoAdjust="0"/>
  </p:normalViewPr>
  <p:slideViewPr>
    <p:cSldViewPr>
      <p:cViewPr varScale="1">
        <p:scale>
          <a:sx n="53" d="100"/>
          <a:sy n="53" d="100"/>
        </p:scale>
        <p:origin x="792" y="90"/>
      </p:cViewPr>
      <p:guideLst>
        <p:guide orient="horz" pos="4321"/>
        <p:guide pos="76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9B6F0D9-E218-4E52-BB50-71B115BE57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D1634B-7C3E-4C92-85BC-3CFF63857E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5809C-70B8-433E-A2BD-49A2470E004C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11585F-0B19-4E8B-B4BF-BD440D2E23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1F38DD-F78A-4741-9028-BD71527530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6846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3CC35-EAB1-49C5-83BE-884E8FC0C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8258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B14E5-9886-4E49-85CB-53CA37131010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74902"/>
            <a:ext cx="5433060" cy="39067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46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20D4C-BC42-4358-B9B4-686A3F3F4C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112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9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09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24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уже имеем эффективный профилактический препарат для приема внутрь –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младомастон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>
              <a:lnSpc>
                <a:spcPct val="150000"/>
              </a:lnSpc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в ближайшее время будем иметь крем для наружного применения –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младокомфорт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Крем, который, по предварительным данным, будет соответствовать всем этим требованиям.</a:t>
            </a:r>
          </a:p>
          <a:p>
            <a:pPr marL="457200">
              <a:lnSpc>
                <a:spcPct val="150000"/>
              </a:lnSpc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 одновременно и косметический и, как показывают первые результаты его использования, - лечебный.</a:t>
            </a: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крема очень богатый. И его составляющие, что традиционно для нашей компании, оказывают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синергичное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действие.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79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Входящие в состав крема экстракты </a:t>
            </a:r>
            <a:r>
              <a:rPr lang="ru-RU" sz="1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Дикого ямса, Молочая </a:t>
            </a:r>
            <a:r>
              <a:rPr lang="ru-RU" sz="1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поласса</a:t>
            </a:r>
            <a:r>
              <a:rPr lang="ru-RU" sz="1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Якорцев</a:t>
            </a:r>
            <a:r>
              <a:rPr lang="ru-RU" sz="1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стелящихся, Донника лекарственного,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Эврикомы</a:t>
            </a:r>
            <a:r>
              <a:rPr lang="ru-RU" sz="1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длиннолистной, Копеечника, 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благодаря своему уникальному химическому составу, оказывают непосредственно лечебное действие</a:t>
            </a:r>
            <a:r>
              <a:rPr lang="ru-RU" sz="1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составе: 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флавоноиды , полисахариды , аминокислоты, дубильные вещества, витамин С  и  Е, макро- и микроэлементы и совокупность стероидных гликозидов (сапонинов), наиболее важные из которых: </a:t>
            </a:r>
            <a:r>
              <a:rPr lang="ru-RU" sz="12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протодиосцин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протограциллин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диосцин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2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диосгенин</a:t>
            </a:r>
            <a:r>
              <a:rPr lang="ru-RU" sz="1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относятся к группе фитоэстрогенов.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Фитоэстрогены</a:t>
            </a:r>
            <a:r>
              <a:rPr lang="ru-RU" sz="1400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оказывают конкурентное воздействие на соответствующие рецепторы органов-мишеней.</a:t>
            </a:r>
          </a:p>
          <a:p>
            <a:endParaRPr lang="ru-RU" sz="1200" dirty="0">
              <a:solidFill>
                <a:srgbClr val="090A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женском организме </a:t>
            </a:r>
            <a:r>
              <a:rPr lang="ru-RU" sz="1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диосгенин</a:t>
            </a:r>
            <a:r>
              <a:rPr lang="ru-RU" sz="1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диосцин</a:t>
            </a:r>
            <a:r>
              <a:rPr lang="ru-RU" sz="1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используется для синтеза прогестерона.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Т.е</a:t>
            </a:r>
            <a:r>
              <a:rPr lang="ru-RU" sz="1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эти растения естественным образом поддерживают гормональный баланс женщины и </a:t>
            </a:r>
            <a:r>
              <a:rPr lang="ru-RU" sz="1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препятствовуют</a:t>
            </a:r>
            <a:r>
              <a:rPr lang="ru-RU" sz="1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чрезмерной выработке эстрогена, блокируют действие натурального эстрогена, усиливают синтез прогестерона.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Механизм обезболивающего действия 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формируется в месте нанесения, благодаря активным компонентам экстракта Копеечника: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Блокирует нервные окончания кожных покровов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Выключает трансляцию болевого импульса 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обладает системным действием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26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067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4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пациентки, без признаков мастопатии, используют крем для ухода за МЖ.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10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диагноз мастопатии различного вида: диффузно-узловая, фиброзно-кистозная, диффузный ФАМ, диффузный ФАМ с преобладанием железистого компонента.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2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73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397" y="2244986"/>
            <a:ext cx="18290381" cy="4775753"/>
          </a:xfrm>
        </p:spPr>
        <p:txBody>
          <a:bodyPr anchor="b"/>
          <a:lstStyle>
            <a:lvl1pPr algn="ctr">
              <a:defRPr sz="12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397" y="7204910"/>
            <a:ext cx="18290381" cy="3311907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91" indent="0" algn="ctr">
              <a:buNone/>
              <a:defRPr sz="4000"/>
            </a:lvl2pPr>
            <a:lvl3pPr marL="1828983" indent="0" algn="ctr">
              <a:buNone/>
              <a:defRPr sz="3600"/>
            </a:lvl3pPr>
            <a:lvl4pPr marL="2743474" indent="0" algn="ctr">
              <a:buNone/>
              <a:defRPr sz="3200"/>
            </a:lvl4pPr>
            <a:lvl5pPr marL="3657966" indent="0" algn="ctr">
              <a:buNone/>
              <a:defRPr sz="3200"/>
            </a:lvl5pPr>
            <a:lvl6pPr marL="4572457" indent="0" algn="ctr">
              <a:buNone/>
              <a:defRPr sz="3200"/>
            </a:lvl6pPr>
            <a:lvl7pPr marL="5486949" indent="0" algn="ctr">
              <a:buNone/>
              <a:defRPr sz="3200"/>
            </a:lvl7pPr>
            <a:lvl8pPr marL="6401440" indent="0" algn="ctr">
              <a:buNone/>
              <a:defRPr sz="3200"/>
            </a:lvl8pPr>
            <a:lvl9pPr marL="7315932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3AE5-7598-480B-9B32-21E79C2BEA21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13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186F-93DF-4E77-A8FF-48FC8C360EA9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5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52072" y="730334"/>
            <a:ext cx="5258485" cy="1162502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618" y="730334"/>
            <a:ext cx="15470614" cy="1162502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955F-75BD-4CBE-BE6D-A8A4D3A5D83A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5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C46-FD26-4851-AC2A-EDBC86B6A587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3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17" y="3419873"/>
            <a:ext cx="21033938" cy="5706135"/>
          </a:xfrm>
        </p:spPr>
        <p:txBody>
          <a:bodyPr anchor="b"/>
          <a:lstStyle>
            <a:lvl1pPr>
              <a:defRPr sz="12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917" y="9179990"/>
            <a:ext cx="21033938" cy="3000721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9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98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4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9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4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94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14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9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569C-5816-4186-BA1B-13F2E11FA67A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7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618" y="3651673"/>
            <a:ext cx="10364549" cy="8703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6008" y="3651673"/>
            <a:ext cx="10364549" cy="8703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0AAA-AD09-40D3-BE61-C95E2C6DA683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0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5" y="730336"/>
            <a:ext cx="21033938" cy="26514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796" y="3362715"/>
            <a:ext cx="10316917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91" indent="0">
              <a:buNone/>
              <a:defRPr sz="4000" b="1"/>
            </a:lvl2pPr>
            <a:lvl3pPr marL="1828983" indent="0">
              <a:buNone/>
              <a:defRPr sz="3600" b="1"/>
            </a:lvl3pPr>
            <a:lvl4pPr marL="2743474" indent="0">
              <a:buNone/>
              <a:defRPr sz="3200" b="1"/>
            </a:lvl4pPr>
            <a:lvl5pPr marL="3657966" indent="0">
              <a:buNone/>
              <a:defRPr sz="3200" b="1"/>
            </a:lvl5pPr>
            <a:lvl6pPr marL="4572457" indent="0">
              <a:buNone/>
              <a:defRPr sz="3200" b="1"/>
            </a:lvl6pPr>
            <a:lvl7pPr marL="5486949" indent="0">
              <a:buNone/>
              <a:defRPr sz="3200" b="1"/>
            </a:lvl7pPr>
            <a:lvl8pPr marL="6401440" indent="0">
              <a:buNone/>
              <a:defRPr sz="3200" b="1"/>
            </a:lvl8pPr>
            <a:lvl9pPr marL="7315932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796" y="5010730"/>
            <a:ext cx="10316917" cy="7370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6007" y="3362715"/>
            <a:ext cx="10367726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91" indent="0">
              <a:buNone/>
              <a:defRPr sz="4000" b="1"/>
            </a:lvl2pPr>
            <a:lvl3pPr marL="1828983" indent="0">
              <a:buNone/>
              <a:defRPr sz="3600" b="1"/>
            </a:lvl3pPr>
            <a:lvl4pPr marL="2743474" indent="0">
              <a:buNone/>
              <a:defRPr sz="3200" b="1"/>
            </a:lvl4pPr>
            <a:lvl5pPr marL="3657966" indent="0">
              <a:buNone/>
              <a:defRPr sz="3200" b="1"/>
            </a:lvl5pPr>
            <a:lvl6pPr marL="4572457" indent="0">
              <a:buNone/>
              <a:defRPr sz="3200" b="1"/>
            </a:lvl6pPr>
            <a:lvl7pPr marL="5486949" indent="0">
              <a:buNone/>
              <a:defRPr sz="3200" b="1"/>
            </a:lvl7pPr>
            <a:lvl8pPr marL="6401440" indent="0">
              <a:buNone/>
              <a:defRPr sz="3200" b="1"/>
            </a:lvl8pPr>
            <a:lvl9pPr marL="7315932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6007" y="5010730"/>
            <a:ext cx="10367726" cy="7370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99E4-3C5E-44B8-8AED-A60D0C0F45FC}" type="datetime1">
              <a:rPr lang="ru-RU" smtClean="0"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52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809E-E3C4-47DA-96B3-C52E17B3EB92}" type="datetime1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26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B53-9DE0-43EE-8D91-1AF6EB914F3D}" type="datetime1">
              <a:rPr lang="ru-RU" smtClean="0"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506"/>
            <a:ext cx="7865498" cy="3200771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7726" y="1975079"/>
            <a:ext cx="12346007" cy="9748379"/>
          </a:xfrm>
        </p:spPr>
        <p:txBody>
          <a:bodyPr/>
          <a:lstStyle>
            <a:lvl1pPr>
              <a:defRPr sz="6401"/>
            </a:lvl1pPr>
            <a:lvl2pPr>
              <a:defRPr sz="5601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5276"/>
            <a:ext cx="7865498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91" indent="0">
              <a:buNone/>
              <a:defRPr sz="2800"/>
            </a:lvl2pPr>
            <a:lvl3pPr marL="1828983" indent="0">
              <a:buNone/>
              <a:defRPr sz="2400"/>
            </a:lvl3pPr>
            <a:lvl4pPr marL="2743474" indent="0">
              <a:buNone/>
              <a:defRPr sz="2000"/>
            </a:lvl4pPr>
            <a:lvl5pPr marL="3657966" indent="0">
              <a:buNone/>
              <a:defRPr sz="2000"/>
            </a:lvl5pPr>
            <a:lvl6pPr marL="4572457" indent="0">
              <a:buNone/>
              <a:defRPr sz="2000"/>
            </a:lvl6pPr>
            <a:lvl7pPr marL="5486949" indent="0">
              <a:buNone/>
              <a:defRPr sz="2000"/>
            </a:lvl7pPr>
            <a:lvl8pPr marL="6401440" indent="0">
              <a:buNone/>
              <a:defRPr sz="2000"/>
            </a:lvl8pPr>
            <a:lvl9pPr marL="7315932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5932-E683-4430-9A01-C99473BDA740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7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506"/>
            <a:ext cx="7865498" cy="3200771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7726" y="1975079"/>
            <a:ext cx="12346007" cy="9748379"/>
          </a:xfrm>
        </p:spPr>
        <p:txBody>
          <a:bodyPr/>
          <a:lstStyle>
            <a:lvl1pPr marL="0" indent="0">
              <a:buNone/>
              <a:defRPr sz="6401"/>
            </a:lvl1pPr>
            <a:lvl2pPr marL="914491" indent="0">
              <a:buNone/>
              <a:defRPr sz="5601"/>
            </a:lvl2pPr>
            <a:lvl3pPr marL="1828983" indent="0">
              <a:buNone/>
              <a:defRPr sz="4800"/>
            </a:lvl3pPr>
            <a:lvl4pPr marL="2743474" indent="0">
              <a:buNone/>
              <a:defRPr sz="4000"/>
            </a:lvl4pPr>
            <a:lvl5pPr marL="3657966" indent="0">
              <a:buNone/>
              <a:defRPr sz="4000"/>
            </a:lvl5pPr>
            <a:lvl6pPr marL="4572457" indent="0">
              <a:buNone/>
              <a:defRPr sz="4000"/>
            </a:lvl6pPr>
            <a:lvl7pPr marL="5486949" indent="0">
              <a:buNone/>
              <a:defRPr sz="4000"/>
            </a:lvl7pPr>
            <a:lvl8pPr marL="6401440" indent="0">
              <a:buNone/>
              <a:defRPr sz="4000"/>
            </a:lvl8pPr>
            <a:lvl9pPr marL="7315932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5276"/>
            <a:ext cx="7865498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91" indent="0">
              <a:buNone/>
              <a:defRPr sz="2800"/>
            </a:lvl2pPr>
            <a:lvl3pPr marL="1828983" indent="0">
              <a:buNone/>
              <a:defRPr sz="2400"/>
            </a:lvl3pPr>
            <a:lvl4pPr marL="2743474" indent="0">
              <a:buNone/>
              <a:defRPr sz="2000"/>
            </a:lvl4pPr>
            <a:lvl5pPr marL="3657966" indent="0">
              <a:buNone/>
              <a:defRPr sz="2000"/>
            </a:lvl5pPr>
            <a:lvl6pPr marL="4572457" indent="0">
              <a:buNone/>
              <a:defRPr sz="2000"/>
            </a:lvl6pPr>
            <a:lvl7pPr marL="5486949" indent="0">
              <a:buNone/>
              <a:defRPr sz="2000"/>
            </a:lvl7pPr>
            <a:lvl8pPr marL="6401440" indent="0">
              <a:buNone/>
              <a:defRPr sz="2000"/>
            </a:lvl8pPr>
            <a:lvl9pPr marL="7315932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7E3B-BB80-4F35-B442-D5147BE29830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3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19" y="730336"/>
            <a:ext cx="21033938" cy="265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619" y="3651673"/>
            <a:ext cx="21033938" cy="870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618" y="12714173"/>
            <a:ext cx="5487114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974F-EE49-4A1C-BC64-1E341851B5AC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8252" y="12714173"/>
            <a:ext cx="8230672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3443" y="12714173"/>
            <a:ext cx="5487114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05B39-AD66-464B-A995-1A50774CE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4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ftr="0" dt="0"/>
  <p:txStyles>
    <p:titleStyle>
      <a:lvl1pPr algn="l" defTabSz="1828983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46" indent="-457246" algn="l" defTabSz="182898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37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229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720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211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703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4194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686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3177" indent="-457246" algn="l" defTabSz="18289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91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983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474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966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457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949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440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932" algn="l" defTabSz="182898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11" y="7781499"/>
            <a:ext cx="15049672" cy="2505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73307" y="10193809"/>
            <a:ext cx="1346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Крем для ухода за областью молочных желез</a:t>
            </a:r>
          </a:p>
        </p:txBody>
      </p:sp>
    </p:spTree>
    <p:extLst>
      <p:ext uri="{BB962C8B-B14F-4D97-AF65-F5344CB8AC3E}">
        <p14:creationId xmlns:p14="http://schemas.microsoft.com/office/powerpoint/2010/main" val="303079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676214" y="907613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Младокомфорт</a:t>
            </a:r>
            <a:endParaRPr lang="ru-RU" sz="4800" b="1" dirty="0">
              <a:solidFill>
                <a:srgbClr val="B81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D0427-74FF-4329-9C1F-800D13E38D9F}"/>
              </a:ext>
            </a:extLst>
          </p:cNvPr>
          <p:cNvSpPr txBox="1"/>
          <p:nvPr/>
        </p:nvSpPr>
        <p:spPr>
          <a:xfrm>
            <a:off x="1676214" y="2106266"/>
            <a:ext cx="17641620" cy="1132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Дикого ямса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Молочая Палласа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</a:t>
            </a:r>
            <a:r>
              <a:rPr lang="ru-RU" sz="3201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Якорцев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стелящихся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Донника лекарственного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</a:t>
            </a:r>
            <a:r>
              <a:rPr lang="ru-RU" sz="3201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Эврикомы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длиннолистной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смеси Копеечников (красный корень)</a:t>
            </a:r>
            <a:endParaRPr lang="ru-RU" sz="320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Входящие в состав крема экстракты 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Дикого ямса, Молочая </a:t>
            </a:r>
            <a:r>
              <a:rPr lang="ru-RU" sz="3200" b="1" dirty="0" smtClean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Пал</a:t>
            </a:r>
            <a:r>
              <a:rPr lang="ru-RU" sz="3200" b="1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ласа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Якорцев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стелящихся, Донника лекарственного,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Эврикомы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длиннолистной, Копеечника,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благодаря своему уникальному химическому составу, оказывают непосредственно лечебное действие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Знахари издавна применяли </a:t>
            </a:r>
            <a:r>
              <a:rPr lang="ru-RU" sz="3201" b="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молочай Палласа</a:t>
            </a: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 лечении мастопатии. В настоящее время учеными показано, что содержащиеся в растении </a:t>
            </a:r>
            <a:r>
              <a:rPr lang="ru-RU" sz="3201" b="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лактоны</a:t>
            </a: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(сложные эфиры </a:t>
            </a:r>
            <a:r>
              <a:rPr lang="ru-RU" sz="3201" dirty="0" err="1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гидроксикислот</a:t>
            </a: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320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тормозят распространение раковых клеток любой локализации.</a:t>
            </a:r>
          </a:p>
          <a:p>
            <a:endParaRPr lang="ru-RU" sz="2000" dirty="0"/>
          </a:p>
          <a:p>
            <a:r>
              <a:rPr lang="ru-RU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химическом составе присутствуют: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флавоноиды , полисахариды , аминокислоты, дубильные вещества, витамин С  и  Е, макро- и микроэлементы и совокупность стероидных гликозидов (сапонинов), наиболее важные из которых: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протодиосцин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протограциллин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диосцин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диосгенин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относятся к группе фитоэстрогенов.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9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676214" y="340960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Младокомфорт</a:t>
            </a:r>
            <a:endParaRPr lang="ru-RU" sz="4800" b="1" dirty="0">
              <a:solidFill>
                <a:srgbClr val="B81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D0427-74FF-4329-9C1F-800D13E38D9F}"/>
              </a:ext>
            </a:extLst>
          </p:cNvPr>
          <p:cNvSpPr txBox="1"/>
          <p:nvPr/>
        </p:nvSpPr>
        <p:spPr>
          <a:xfrm>
            <a:off x="1706154" y="1463303"/>
            <a:ext cx="17616225" cy="11541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Фитоэстрогены</a:t>
            </a:r>
            <a:r>
              <a:rPr lang="ru-RU" sz="3600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оказывают конкурентное воздействие на соответствующие рецепторы органов-мишеней.</a:t>
            </a:r>
          </a:p>
          <a:p>
            <a:endParaRPr lang="ru-RU" sz="3200" dirty="0">
              <a:solidFill>
                <a:srgbClr val="090A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женском организме </a:t>
            </a:r>
            <a:r>
              <a:rPr lang="ru-RU" sz="3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диосгенин</a:t>
            </a:r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диосцин</a:t>
            </a:r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используется для синтеза прогестерона.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Т.е. </a:t>
            </a:r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эти растения естественным образом поддерживают гормональный баланс женщины и </a:t>
            </a:r>
            <a:r>
              <a:rPr lang="ru-RU" sz="3200" dirty="0" smtClean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препятствуют </a:t>
            </a:r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чрезмерной выработке эстрогена, блокируют действие натурального эстрогена, усиливают синтез прогестерона.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3201" b="1" dirty="0">
              <a:solidFill>
                <a:srgbClr val="090A0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090A0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Экстракты </a:t>
            </a:r>
            <a:r>
              <a:rPr lang="ru-RU" sz="3201" b="1" dirty="0" err="1">
                <a:solidFill>
                  <a:srgbClr val="090A0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Якорцев</a:t>
            </a:r>
            <a:r>
              <a:rPr lang="ru-RU" sz="3201" b="1" dirty="0">
                <a:solidFill>
                  <a:srgbClr val="090A0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Донника</a:t>
            </a: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уменьшают боль, воспаление, оказывают противоотечный эффект, снимая напряжение железы при ПМС, улучшают венозный и капиллярный кровоток.</a:t>
            </a:r>
          </a:p>
          <a:p>
            <a:pPr lvl="0" algn="just">
              <a:lnSpc>
                <a:spcPct val="115000"/>
              </a:lnSpc>
            </a:pPr>
            <a:r>
              <a:rPr lang="ru-RU" sz="3201" b="1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Экстракт смеси Копеечников</a:t>
            </a:r>
            <a:r>
              <a:rPr lang="ru-RU" sz="3201" dirty="0">
                <a:solidFill>
                  <a:srgbClr val="090A0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способствует восстановлению мышечного тонуса железы, снимают воспаление, отечность, уменьшает боль и напряжение.</a:t>
            </a:r>
            <a:r>
              <a:rPr lang="ru-RU" sz="320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Механизм обезболивающего действия </a:t>
            </a: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формируется в месте нанесения, благодаря активным компонентам экстракта Копеечника: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Блокирует нервные окончания кожных покровов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Выключает трансляцию болевого импульса </a:t>
            </a:r>
          </a:p>
          <a:p>
            <a:pPr marL="457200" lvl="0" indent="-4572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обладает системным действием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5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896443" y="956423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Младокомфорт</a:t>
            </a:r>
            <a:endParaRPr lang="ru-RU" sz="4800" b="1" dirty="0">
              <a:solidFill>
                <a:srgbClr val="B81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E14FF-807D-44A7-BED2-2EE5DA095CAB}"/>
              </a:ext>
            </a:extLst>
          </p:cNvPr>
          <p:cNvSpPr txBox="1"/>
          <p:nvPr/>
        </p:nvSpPr>
        <p:spPr>
          <a:xfrm>
            <a:off x="1896443" y="2130202"/>
            <a:ext cx="22266407" cy="11536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477" algn="just">
              <a:lnSpc>
                <a:spcPct val="115000"/>
              </a:lnSpc>
              <a:spcAft>
                <a:spcPts val="1000"/>
              </a:spcAft>
            </a:pPr>
            <a:r>
              <a:rPr lang="ru-RU" sz="3201" i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Улучшает эластичность и внешний вид: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Гиалуроновая кислота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Морской коллаген (</a:t>
            </a:r>
            <a:r>
              <a:rPr lang="en-US" sz="3201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Arsolagen</a:t>
            </a:r>
            <a:r>
              <a:rPr lang="en-US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1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placentum</a:t>
            </a:r>
            <a:r>
              <a:rPr lang="en-US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liquid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Масло Примулы вечерней 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масло Жожоба</a:t>
            </a:r>
          </a:p>
          <a:p>
            <a:pPr marL="457467" indent="-457467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малины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Такие компоненты, как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Гиалуроновая кислота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нативный коллаген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Arsolagen</a:t>
            </a:r>
            <a:r>
              <a:rPr lang="en-US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placentum</a:t>
            </a:r>
            <a:r>
              <a:rPr lang="en-US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liquid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</a:t>
            </a:r>
            <a:r>
              <a:rPr lang="ru-RU" sz="320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натуральные масла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Примулы вечерней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32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Жожоба</a:t>
            </a:r>
            <a:r>
              <a:rPr lang="ru-RU" sz="3200" b="1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повышают упругость, эластичность кожи, улучшают внешний вид. </a:t>
            </a:r>
            <a:r>
              <a:rPr lang="ru-RU" sz="3200" b="1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Экстракт малины</a:t>
            </a:r>
            <a:r>
              <a:rPr lang="ru-RU" sz="3200" dirty="0">
                <a:solidFill>
                  <a:srgbClr val="090A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- тонизирует кожу, увлажняет, делает ее более подтянутой, упругой, повышает местный иммунитет кожи.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540700">
              <a:lnSpc>
                <a:spcPct val="115000"/>
              </a:lnSpc>
              <a:spcAft>
                <a:spcPts val="1000"/>
              </a:spcAft>
            </a:pPr>
            <a:r>
              <a:rPr lang="ru-RU" sz="3201" u="sng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Коллаген и</a:t>
            </a:r>
            <a:r>
              <a:rPr lang="ru-RU" sz="3201" u="sng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глубоководного моллюска  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совместим с кожей человека на 98%</a:t>
            </a:r>
            <a:r>
              <a:rPr lang="ru-RU" sz="320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его молекулы способствуют синтезу собственного коллагена, в результате чего улучшается тургор тканей, подтянутость железы. 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540700">
              <a:lnSpc>
                <a:spcPct val="115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Витамин </a:t>
            </a:r>
            <a:r>
              <a:rPr lang="en-US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содержащийся в 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Примуле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способствует  синтезу половых гормонов (эстроген, прогестерон), </a:t>
            </a:r>
            <a:r>
              <a:rPr lang="ru-RU" sz="3201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таким образом восстанавливая 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гормональный баланс естественным и безопасным способом.</a:t>
            </a:r>
            <a:endParaRPr lang="ru-RU" sz="320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540700">
              <a:lnSpc>
                <a:spcPct val="115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Масло жожоба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содержит восковые эфиры, которые делают его схожим по химическому составу с кожным салом, за счет этого масло быстро впитывается, доставляя влагу и питательные вещества к глубоким слоям кожи, обеспечивая прекрасный увлажняющий и питательный эффект. </a:t>
            </a:r>
            <a:r>
              <a:rPr lang="ru-RU" sz="3201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Витамин</a:t>
            </a:r>
            <a:r>
              <a:rPr lang="ru-RU" sz="3201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 </a:t>
            </a:r>
            <a:r>
              <a:rPr lang="ru-RU" sz="320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способствует стимуляции процесса регенерации клеток кожи, сохранению молодости кожи, оказывает противовоспалительный и антиоксидантный эффект.</a:t>
            </a:r>
          </a:p>
          <a:p>
            <a:pPr indent="540700">
              <a:lnSpc>
                <a:spcPct val="115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840AB-C1C8-48B7-892B-2D0EA30973E9}"/>
              </a:ext>
            </a:extLst>
          </p:cNvPr>
          <p:cNvSpPr txBox="1"/>
          <p:nvPr/>
        </p:nvSpPr>
        <p:spPr>
          <a:xfrm>
            <a:off x="11822657" y="12896291"/>
            <a:ext cx="12340193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*По данным института биомедицинской инженерии (</a:t>
            </a:r>
            <a:r>
              <a:rPr lang="en-US" sz="200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IBT</a:t>
            </a:r>
            <a:r>
              <a:rPr lang="ru-RU" sz="200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Цюрих, Швейцария и Лаборатории роста клеток ИТЭБ РАН, Москва, Россия</a:t>
            </a:r>
            <a:endParaRPr lang="ru-RU" sz="2001" dirty="0">
              <a:solidFill>
                <a:srgbClr val="FF0000"/>
              </a:solidFill>
            </a:endParaRPr>
          </a:p>
        </p:txBody>
      </p:sp>
      <p:pic>
        <p:nvPicPr>
          <p:cNvPr id="3074" name="Picture 2" descr="Двустворчатые моллюски - описание продукта на Gastronom.ru">
            <a:extLst>
              <a:ext uri="{FF2B5EF4-FFF2-40B4-BE49-F238E27FC236}">
                <a16:creationId xmlns:a16="http://schemas.microsoft.com/office/drawing/2014/main" id="{1A8B29C6-9985-400F-A592-8EF35292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659" y="956423"/>
            <a:ext cx="7416824" cy="409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4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536403" y="882130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E14FF-807D-44A7-BED2-2EE5DA095CAB}"/>
              </a:ext>
            </a:extLst>
          </p:cNvPr>
          <p:cNvSpPr txBox="1"/>
          <p:nvPr/>
        </p:nvSpPr>
        <p:spPr>
          <a:xfrm>
            <a:off x="1270430" y="1962250"/>
            <a:ext cx="21940381" cy="99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467">
              <a:lnSpc>
                <a:spcPct val="150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Клиническая апробация 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проведена у 14 женщин с диагнозом мастопатия различных форм (диффузно-узловая, фиброзно-кистозная, диффузный ФАМ, диффузный ФАМ с преобладанием железистого компонента).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Возраст пациенток от 22 лет до 74-х лет.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 наносился 2 раза в сутки на обе молочные железы.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применении </a:t>
            </a: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субъективные ощущения 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испытуемых были следующими: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«очень комфортные, приятные ощущения»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хорошая </a:t>
            </a:r>
            <a:r>
              <a:rPr lang="ru-RU" sz="320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впитываемость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крема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 оставляет следов на белье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приятный запах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улучшение эластичности кожи, улучшение тонуса, тургора тканей</a:t>
            </a:r>
          </a:p>
          <a:p>
            <a:pPr marL="457467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«улучшение формы МЖ», </a:t>
            </a:r>
            <a:r>
              <a:rPr lang="ru-RU" sz="3201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9 из 13 человек уменьшилась степень птоза МЖ.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2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608411" y="1026146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E14FF-807D-44A7-BED2-2EE5DA095CAB}"/>
              </a:ext>
            </a:extLst>
          </p:cNvPr>
          <p:cNvSpPr txBox="1"/>
          <p:nvPr/>
        </p:nvSpPr>
        <p:spPr>
          <a:xfrm>
            <a:off x="1608411" y="2178274"/>
            <a:ext cx="21818424" cy="7902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всех пациенток с мастопатией достигнут  в той или иной степени положительный эффект в виде: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3201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уменьшения или исчезновения  болевого синдрома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(почти у всех  уже </a:t>
            </a:r>
            <a:r>
              <a:rPr lang="ru-RU" sz="3201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2 - 3 день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применения крема)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3201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исчезновения или уменьшения локальных уплотнений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через 2-4 недели  у 8 человек из 10. (Из них у 7 чел – по данным осмотра и пальпации и у 1 пациентки по данным контрольного УЗИ).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одних грудь стала мягче, у других – плотнее.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Один из отзывов: «Легче стала масса груди, приподнялась, нет раздражения в конце дня после бюстгалтера».  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человек </a:t>
            </a:r>
            <a:r>
              <a:rPr lang="ru-RU" sz="3201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оценили крем на 5 баллов по 5-бальной системе.</a:t>
            </a:r>
          </a:p>
          <a:p>
            <a:pPr marL="457467"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0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680419" y="835816"/>
            <a:ext cx="113510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Инструкция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11F1E7-9DB0-4905-944B-45C44AD2DCBB}"/>
              </a:ext>
            </a:extLst>
          </p:cNvPr>
          <p:cNvSpPr txBox="1"/>
          <p:nvPr/>
        </p:nvSpPr>
        <p:spPr>
          <a:xfrm>
            <a:off x="1680419" y="2126369"/>
            <a:ext cx="13466191" cy="9574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3201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Показания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профилактики и в комплексной терапии мастопатии;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1" spc="1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напряжении и болевых ощущениях в груди у женщин в определенные периоды цикла;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сохранения эластичности и упругости груди, профилактики птоза.</a:t>
            </a:r>
          </a:p>
          <a:p>
            <a:pPr>
              <a:spcAft>
                <a:spcPts val="800"/>
              </a:spcAft>
            </a:pPr>
            <a:endParaRPr lang="ru-RU" sz="3201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3201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Преимущества комплекса: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Безопасность при любом гормональном статусе, благодаря натуральному составу;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Уменьшение болевых ощущений;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Быстро впитывается и хорошо проникает в ткани молочных желез;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содержит силиконы и </a:t>
            </a:r>
            <a:r>
              <a:rPr lang="ru-RU" sz="320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парабены</a:t>
            </a: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 красителей и отдушек.</a:t>
            </a:r>
          </a:p>
          <a:p>
            <a:pPr>
              <a:spcAft>
                <a:spcPts val="800"/>
              </a:spcAft>
              <a:tabLst>
                <a:tab pos="2509713" algn="l"/>
              </a:tabLst>
            </a:pPr>
            <a:endParaRPr lang="ru-RU" sz="3201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2509713" algn="l"/>
              </a:tabLst>
            </a:pPr>
            <a:r>
              <a:rPr lang="ru-RU" sz="3201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 применения: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09713" algn="l"/>
              </a:tabLst>
            </a:pPr>
            <a:r>
              <a:rPr lang="ru-RU" sz="320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Наносить крем легкими массирующими движениями на чистую кожу груди 1-2 раза в день.</a:t>
            </a:r>
            <a:endParaRPr lang="ru-RU" sz="3201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3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F0424-70CD-446A-85D0-51CC4D526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 b="5692"/>
          <a:stretch/>
        </p:blipFill>
        <p:spPr>
          <a:xfrm>
            <a:off x="-45016" y="18034"/>
            <a:ext cx="24551972" cy="13681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4355" y="741189"/>
            <a:ext cx="13393488" cy="1165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МАСТОПАТИЯ</a:t>
            </a:r>
            <a:r>
              <a:rPr lang="ru-RU" sz="3200" b="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— </a:t>
            </a:r>
            <a:r>
              <a:rPr lang="ru-RU" sz="2800" b="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самая распространенная женская патология,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встречается по данным разных авторов у </a:t>
            </a:r>
            <a:r>
              <a:rPr lang="ru-RU" sz="28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30-60% всех женщин. 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13353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Мастопатию могут выявить у репродуктивной женщины любого возраста и в 18 лет и в 40, но пик заболеваемости приходится на возраст  </a:t>
            </a:r>
            <a:r>
              <a:rPr lang="ru-RU" sz="2800" u="sng" dirty="0">
                <a:solidFill>
                  <a:srgbClr val="13353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40-45 лет</a:t>
            </a:r>
            <a:r>
              <a:rPr lang="ru-RU" sz="2800" dirty="0">
                <a:solidFill>
                  <a:srgbClr val="13353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b="0" i="0" dirty="0">
              <a:solidFill>
                <a:srgbClr val="32323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2800" b="0" i="0" dirty="0">
              <a:solidFill>
                <a:srgbClr val="32323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Данное заболевание характеризуется патологическим разрастанием железистой и соединительных тканей. Такой процесс ведет к тому, что формируются уплотнения молочной железы.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Основной причиной возникновения является дисбаланс гормонов (эстрогены в избытке, прогестерона не хватает). Бывают случаи, когда мастопатия развивается при избытке пролактина. Этот гормон отвечает за лактацию, пока женщина вынашивает плод и в послеродовой период.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Мастопатия бывает узловой и диффузной.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Узловая – это единичное уплотнение. Диффузная – это множественные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образования, в которых преобладают железистые, фиброзные и кистозные компоненты. Может быть смешанный тип.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843" y="3717429"/>
            <a:ext cx="9413862" cy="6282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FA560-F5F5-456B-8803-C6B66E1B061E}"/>
              </a:ext>
            </a:extLst>
          </p:cNvPr>
          <p:cNvSpPr txBox="1"/>
          <p:nvPr/>
        </p:nvSpPr>
        <p:spPr>
          <a:xfrm>
            <a:off x="1536403" y="2106266"/>
            <a:ext cx="13249472" cy="10434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Мастопатия может развиться не только под влиянием </a:t>
            </a:r>
          </a:p>
          <a:p>
            <a:pPr algn="l">
              <a:lnSpc>
                <a:spcPct val="150000"/>
              </a:lnSpc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гормональных факторов. </a:t>
            </a:r>
            <a:r>
              <a:rPr lang="ru-RU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Причинами могут стать: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Болезни органов половой системы. К примеру, воспаление яичников;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Нерегулярные половые отношения;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Отсутствие родов до 30 лет;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Травмы молочной железы;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Тесные и грубые бюстгальтеры;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Предрасположенность на генном уровне;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Заболевания печени;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Болезни щитовидки и надпочечников;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Часто переживаемые стрессы и постоянная тревожность;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Йод дефицит;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Частые приемы алкоголя и курение.</a:t>
            </a:r>
          </a:p>
          <a:p>
            <a:pPr algn="l">
              <a:lnSpc>
                <a:spcPct val="150000"/>
              </a:lnSpc>
            </a:pPr>
            <a:endParaRPr lang="ru-RU" sz="2800" b="0" i="0" dirty="0">
              <a:solidFill>
                <a:srgbClr val="32323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8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Если причина не одна, а несколько, тогда мастопатия неизбежна!</a:t>
            </a:r>
          </a:p>
          <a:p>
            <a:pPr>
              <a:lnSpc>
                <a:spcPct val="150000"/>
              </a:lnSpc>
            </a:pPr>
            <a:endParaRPr lang="ru-RU" sz="32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536403" y="1026146"/>
            <a:ext cx="11976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гормональные причины:</a:t>
            </a:r>
          </a:p>
        </p:txBody>
      </p:sp>
      <p:pic>
        <p:nvPicPr>
          <p:cNvPr id="3" name="Picture 2" descr="https://markushin.ru/sites/default/files/wiki/plastika-grudi-pri-mastopatii/mastopat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891" y="3714518"/>
            <a:ext cx="9414000" cy="628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8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320379" y="1314178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Симптомы мастопатии: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65E57-7658-4094-AA8F-7B91830F94D9}"/>
              </a:ext>
            </a:extLst>
          </p:cNvPr>
          <p:cNvSpPr txBox="1"/>
          <p:nvPr/>
        </p:nvSpPr>
        <p:spPr>
          <a:xfrm>
            <a:off x="1320379" y="2394298"/>
            <a:ext cx="20306256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Симптоматика мастопатии зависит от индивидуальных особенностей конкретной женщины, вида заболевания и побочных эффектов других болезней. </a:t>
            </a:r>
          </a:p>
          <a:p>
            <a:pPr algn="l">
              <a:lnSpc>
                <a:spcPct val="150000"/>
              </a:lnSpc>
            </a:pPr>
            <a:endParaRPr lang="ru-RU" sz="3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3200" b="1" i="0" dirty="0">
                <a:solidFill>
                  <a:srgbClr val="B81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Среди чаще всего встречающихся признаков присутствуют такие: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Тупая предменструальная боль молочной железы;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Прощупывающиеся уплотнения в молочной железе;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Увеличенный объем груди;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Выделения из сосков;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Увеличенные лимфатические узлы.</a:t>
            </a:r>
          </a:p>
          <a:p>
            <a:pPr algn="l">
              <a:lnSpc>
                <a:spcPct val="150000"/>
              </a:lnSpc>
            </a:pPr>
            <a:endParaRPr lang="ru-RU" sz="3200" b="0" i="0" dirty="0">
              <a:solidFill>
                <a:srgbClr val="32323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Иногда женщины принимают эти симптомы на счет предменструального синдрома. При систематически проявляющихся вышеперечисленных признаках необходимы консультация гинеколога и маммолога.</a:t>
            </a:r>
          </a:p>
        </p:txBody>
      </p:sp>
    </p:spTree>
    <p:extLst>
      <p:ext uri="{BB962C8B-B14F-4D97-AF65-F5344CB8AC3E}">
        <p14:creationId xmlns:p14="http://schemas.microsoft.com/office/powerpoint/2010/main" val="173168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320379" y="1386186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Мастопатия и рак груди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32982-0434-4FA1-8F13-89F52E23EA4C}"/>
              </a:ext>
            </a:extLst>
          </p:cNvPr>
          <p:cNvSpPr txBox="1"/>
          <p:nvPr/>
        </p:nvSpPr>
        <p:spPr>
          <a:xfrm>
            <a:off x="1320379" y="2682330"/>
            <a:ext cx="21158015" cy="75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Сама по себе  мастопатия не является пред раком или начальной стадией онкологического процесса в МЖ.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solidFill>
                <a:srgbClr val="3B3B3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Неуклонный рост заболеваемости раком МЖ в 20 веке сопровождался параллельным ростом распространенности мастопатии.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3201" dirty="0">
              <a:solidFill>
                <a:srgbClr val="3B3B3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Оба заболевания имеют общие причины и общие факторы риска , общие механизмы развития, и между ними есть безусловная связь.</a:t>
            </a: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3201" b="1" i="1" u="sng" dirty="0">
              <a:solidFill>
                <a:srgbClr val="3B3B3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Мастопатию</a:t>
            </a:r>
            <a:r>
              <a:rPr lang="ru-RU" sz="3201" b="1" dirty="0">
                <a:solidFill>
                  <a:srgbClr val="3B3B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рассматривают сегодня </a:t>
            </a: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один из факторов риска рака груди.</a:t>
            </a:r>
          </a:p>
        </p:txBody>
      </p:sp>
    </p:spTree>
    <p:extLst>
      <p:ext uri="{BB962C8B-B14F-4D97-AF65-F5344CB8AC3E}">
        <p14:creationId xmlns:p14="http://schemas.microsoft.com/office/powerpoint/2010/main" val="361993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752427" y="1098154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1269D-F3DC-4109-8449-13F4560BE3CB}"/>
              </a:ext>
            </a:extLst>
          </p:cNvPr>
          <p:cNvSpPr txBox="1"/>
          <p:nvPr/>
        </p:nvSpPr>
        <p:spPr>
          <a:xfrm>
            <a:off x="1751573" y="2466306"/>
            <a:ext cx="18434902" cy="799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Лечение мастопатии исключительно индивидуально и зависит от того, какие результаты обследования женщины были проведены и какие причины болезни выявлены врачом. </a:t>
            </a:r>
          </a:p>
          <a:p>
            <a:pPr algn="l">
              <a:lnSpc>
                <a:spcPct val="150000"/>
              </a:lnSpc>
            </a:pPr>
            <a:endParaRPr lang="ru-RU" sz="3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основным способам относят: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Медикаментозное: гормональное, негормональное;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Хирургическое вмешательство, если узловая мастопатия. Операции делятся на энуклеацию ( удаление уплотнения) и секторальную резекцию ( удаление опухоли и сектора железы);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Изменение образа жизни (отказ от кофе, какао, шоколада, ношение удобных бюстгальтеров, правильное приготовление продуктов, отказ от бань, саун, соляриев и длительного нахождения на солнце).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3B3B3B"/>
              </a:buClr>
              <a:buSzPts val="1050"/>
            </a:pPr>
            <a:endParaRPr lang="ru-RU" sz="320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0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2CBEE-40C3-43D0-89E5-4DC62320DE92}"/>
              </a:ext>
            </a:extLst>
          </p:cNvPr>
          <p:cNvSpPr txBox="1"/>
          <p:nvPr/>
        </p:nvSpPr>
        <p:spPr>
          <a:xfrm>
            <a:off x="1536403" y="1026146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373D9D-2C77-4C79-9EE1-9302D5183EDC}"/>
              </a:ext>
            </a:extLst>
          </p:cNvPr>
          <p:cNvSpPr txBox="1"/>
          <p:nvPr/>
        </p:nvSpPr>
        <p:spPr>
          <a:xfrm>
            <a:off x="1176363" y="2466306"/>
            <a:ext cx="20018224" cy="741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467">
              <a:lnSpc>
                <a:spcPct val="115000"/>
              </a:lnSpc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общим </a:t>
            </a:r>
            <a:r>
              <a:rPr lang="ru-RU" sz="3201" b="1" dirty="0">
                <a:solidFill>
                  <a:srgbClr val="B8116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недостаткам </a:t>
            </a: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большинства применяемых сегодня средств можно отнести: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невысокую эффективность, 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побочного и токсического действия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нацеленность только на облегчение патологической симптоматики, а не на профилактику рака груди. 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467">
              <a:lnSpc>
                <a:spcPct val="115000"/>
              </a:lnSpc>
            </a:pPr>
            <a:endParaRPr lang="ru-RU" sz="3201" dirty="0">
              <a:solidFill>
                <a:srgbClr val="3B3B3B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467">
              <a:lnSpc>
                <a:spcPct val="115000"/>
              </a:lnSpc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актуальной является проблема создания специальных средств для лечения мастопатии. 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467">
              <a:lnSpc>
                <a:spcPct val="115000"/>
              </a:lnSpc>
            </a:pPr>
            <a:endParaRPr lang="ru-RU" sz="3201" dirty="0">
              <a:solidFill>
                <a:srgbClr val="3B3B3B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467">
              <a:lnSpc>
                <a:spcPct val="115000"/>
              </a:lnSpc>
            </a:pPr>
            <a:r>
              <a:rPr lang="ru-RU" sz="3201" b="1" dirty="0">
                <a:solidFill>
                  <a:srgbClr val="B8116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для лечения мастопатии должны быть: </a:t>
            </a:r>
            <a:endParaRPr lang="ru-RU" sz="3201" b="1" dirty="0">
              <a:solidFill>
                <a:srgbClr val="B8116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эффективными,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безопасными,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пригодными для длительного применения,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934" indent="-457467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1" dirty="0">
                <a:solidFill>
                  <a:srgbClr val="3B3B3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направлены на профилактику рака  МЖ.</a:t>
            </a:r>
            <a:endParaRPr lang="ru-RU" sz="32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3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7AC73E-D3F5-49F1-8F41-F4486648D606}"/>
              </a:ext>
            </a:extLst>
          </p:cNvPr>
          <p:cNvSpPr txBox="1"/>
          <p:nvPr/>
        </p:nvSpPr>
        <p:spPr>
          <a:xfrm>
            <a:off x="1676214" y="4272926"/>
            <a:ext cx="1219554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Крем оказывает  комбинированное,  разностороннее действие, воздействуя на различные механизмы патологического процесса.</a:t>
            </a:r>
          </a:p>
          <a:p>
            <a:pPr>
              <a:lnSpc>
                <a:spcPct val="150000"/>
              </a:lnSpc>
            </a:pPr>
            <a:endParaRPr lang="ru-RU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 одновременно и </a:t>
            </a:r>
            <a:r>
              <a:rPr lang="ru-RU" sz="3200" b="1" dirty="0" smtClean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косметический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показывают первые результаты его использования, </a:t>
            </a:r>
            <a:r>
              <a:rPr lang="ru-RU" sz="3200" b="1" dirty="0" smtClean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 </a:t>
            </a: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лечебный</a:t>
            </a: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8FE5F-31E5-44D8-9C34-0BDCE4CAA541}"/>
              </a:ext>
            </a:extLst>
          </p:cNvPr>
          <p:cNvSpPr txBox="1"/>
          <p:nvPr/>
        </p:nvSpPr>
        <p:spPr>
          <a:xfrm>
            <a:off x="1762918" y="2579489"/>
            <a:ext cx="1202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Младокомфорт</a:t>
            </a:r>
            <a:endParaRPr lang="ru-RU" sz="4800" b="1" dirty="0">
              <a:solidFill>
                <a:srgbClr val="B81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419" y="5418634"/>
            <a:ext cx="3194997" cy="5258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16552989" y="2551522"/>
            <a:ext cx="2736304" cy="8123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375"/>
          <a:stretch/>
        </p:blipFill>
        <p:spPr>
          <a:xfrm>
            <a:off x="14353827" y="2847905"/>
            <a:ext cx="2847234" cy="80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794"/>
            <a:ext cx="24387048" cy="1371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37387" y="376393"/>
            <a:ext cx="4312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>
                <a:solidFill>
                  <a:srgbClr val="B81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Младокомфорт</a:t>
            </a:r>
            <a:endParaRPr lang="ru-RU" sz="4000" b="1" dirty="0">
              <a:solidFill>
                <a:srgbClr val="B81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17825" y="1198653"/>
            <a:ext cx="415152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Лечебное действие:</a:t>
            </a:r>
          </a:p>
        </p:txBody>
      </p:sp>
      <p:pic>
        <p:nvPicPr>
          <p:cNvPr id="7" name="Picture 4" descr="Ямс: состав, калорийность, польза, рецепты">
            <a:extLst>
              <a:ext uri="{FF2B5EF4-FFF2-40B4-BE49-F238E27FC236}">
                <a16:creationId xmlns:a16="http://schemas.microsoft.com/office/drawing/2014/main" id="{BF8A3162-2A00-4CDD-A8BB-0B744A198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" b="6876"/>
          <a:stretch/>
        </p:blipFill>
        <p:spPr bwMode="auto">
          <a:xfrm>
            <a:off x="1676619" y="2250282"/>
            <a:ext cx="6855727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fb.ru/misc/i/gallery/72049/2255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19" y="7876712"/>
            <a:ext cx="6784319" cy="4087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93849" y="6728221"/>
            <a:ext cx="4621265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Дикого ямса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43009" y="12124714"/>
            <a:ext cx="5730543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Молочая Палласа</a:t>
            </a:r>
          </a:p>
        </p:txBody>
      </p:sp>
      <p:pic>
        <p:nvPicPr>
          <p:cNvPr id="2052" name="Picture 4" descr="https://funkit.ru/wp-content/uploads/2016/11/buzdyganek-ziemny-uchodzi-za-jeden-z-10718_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14100" r="628" b="10651"/>
          <a:stretch/>
        </p:blipFill>
        <p:spPr bwMode="auto">
          <a:xfrm>
            <a:off x="16229835" y="7876712"/>
            <a:ext cx="6612813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401567" y="12152962"/>
            <a:ext cx="637854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</a:t>
            </a:r>
            <a:r>
              <a:rPr lang="ru-RU" sz="3200" b="1" dirty="0" err="1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Якорцев</a:t>
            </a: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стелящихся</a:t>
            </a:r>
          </a:p>
        </p:txBody>
      </p:sp>
      <p:pic>
        <p:nvPicPr>
          <p:cNvPr id="2054" name="Picture 6" descr="https://static.tildacdn.com/tild6366-3738-4539-b235-353030386438/aspirin-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4" b="12627"/>
          <a:stretch/>
        </p:blipFill>
        <p:spPr bwMode="auto">
          <a:xfrm>
            <a:off x="9031052" y="7876712"/>
            <a:ext cx="6622719" cy="4104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07382" y="12124714"/>
            <a:ext cx="717484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Донника лекарственного</a:t>
            </a:r>
          </a:p>
        </p:txBody>
      </p:sp>
      <p:pic>
        <p:nvPicPr>
          <p:cNvPr id="2056" name="Picture 8" descr="https://www.fitnessdonkey.com/wp-content/uploads/2018/03/Tongkat-Ali-Eurycoma-longifolia-jack-roots-and-leave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/>
          <a:stretch/>
        </p:blipFill>
        <p:spPr bwMode="auto">
          <a:xfrm>
            <a:off x="16119641" y="2250282"/>
            <a:ext cx="6964936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854824" y="6704080"/>
            <a:ext cx="7464428" cy="658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</a:t>
            </a:r>
            <a:r>
              <a:rPr lang="ru-RU" sz="3201" b="1" dirty="0" err="1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Эврикомы</a:t>
            </a:r>
            <a:r>
              <a:rPr lang="ru-RU" sz="3201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длиннолистой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3582" y="2250282"/>
            <a:ext cx="6603795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095974" y="6728221"/>
            <a:ext cx="6195222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B8116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Экстракт смеси Копеечников </a:t>
            </a:r>
          </a:p>
        </p:txBody>
      </p:sp>
    </p:spTree>
    <p:extLst>
      <p:ext uri="{BB962C8B-B14F-4D97-AF65-F5344CB8AC3E}">
        <p14:creationId xmlns:p14="http://schemas.microsoft.com/office/powerpoint/2010/main" val="3340681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6563</TotalTime>
  <Words>1438</Words>
  <Application>Microsoft Office PowerPoint</Application>
  <PresentationFormat>Произвольный</PresentationFormat>
  <Paragraphs>167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Елена Помигуева</cp:lastModifiedBy>
  <cp:revision>67</cp:revision>
  <cp:lastPrinted>2022-02-04T07:42:13Z</cp:lastPrinted>
  <dcterms:created xsi:type="dcterms:W3CDTF">2021-09-28T03:22:16Z</dcterms:created>
  <dcterms:modified xsi:type="dcterms:W3CDTF">2022-02-08T04:32:46Z</dcterms:modified>
</cp:coreProperties>
</file>